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8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9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10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1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1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1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15.xml" ContentType="application/vnd.openxmlformats-officedocument.theme+xml"/>
  <Override PartName="/ppt/slideLayouts/slideLayout32.xml" ContentType="application/vnd.openxmlformats-officedocument.presentationml.slideLayout+xml"/>
  <Override PartName="/ppt/theme/theme1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17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18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19.xml" ContentType="application/vnd.openxmlformats-officedocument.theme+xml"/>
  <Override PartName="/ppt/slideLayouts/slideLayout39.xml" ContentType="application/vnd.openxmlformats-officedocument.presentationml.slideLayout+xml"/>
  <Override PartName="/ppt/theme/theme20.xml" ContentType="application/vnd.openxmlformats-officedocument.theme+xml"/>
  <Override PartName="/ppt/slideLayouts/slideLayout40.xml" ContentType="application/vnd.openxmlformats-officedocument.presentationml.slideLayout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theme/theme22.xml" ContentType="application/vnd.openxmlformats-officedocument.theme+xml"/>
  <Override PartName="/ppt/slideLayouts/slideLayout42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  <p:sldMasterId id="2147483648" r:id="rId5"/>
    <p:sldMasterId id="2147483651" r:id="rId6"/>
    <p:sldMasterId id="2147483707" r:id="rId7"/>
    <p:sldMasterId id="2147483659" r:id="rId8"/>
    <p:sldMasterId id="2147483739" r:id="rId9"/>
    <p:sldMasterId id="2147483741" r:id="rId10"/>
    <p:sldMasterId id="2147483744" r:id="rId11"/>
    <p:sldMasterId id="2147483747" r:id="rId12"/>
    <p:sldMasterId id="2147483752" r:id="rId13"/>
    <p:sldMasterId id="2147483755" r:id="rId14"/>
    <p:sldMasterId id="2147483759" r:id="rId15"/>
    <p:sldMasterId id="2147483763" r:id="rId16"/>
    <p:sldMasterId id="2147483767" r:id="rId17"/>
    <p:sldMasterId id="2147483770" r:id="rId18"/>
    <p:sldMasterId id="2147483773" r:id="rId19"/>
    <p:sldMasterId id="2147483775" r:id="rId20"/>
    <p:sldMasterId id="2147483778" r:id="rId21"/>
    <p:sldMasterId id="2147483781" r:id="rId22"/>
    <p:sldMasterId id="2147483784" r:id="rId23"/>
    <p:sldMasterId id="2147483786" r:id="rId24"/>
    <p:sldMasterId id="2147483788" r:id="rId25"/>
    <p:sldMasterId id="2147483790" r:id="rId26"/>
  </p:sldMasterIdLst>
  <p:notesMasterIdLst>
    <p:notesMasterId r:id="rId42"/>
  </p:notesMasterIdLst>
  <p:handoutMasterIdLst>
    <p:handoutMasterId r:id="rId43"/>
  </p:handoutMasterIdLst>
  <p:sldIdLst>
    <p:sldId id="360" r:id="rId27"/>
    <p:sldId id="361" r:id="rId28"/>
    <p:sldId id="377" r:id="rId29"/>
    <p:sldId id="364" r:id="rId30"/>
    <p:sldId id="374" r:id="rId31"/>
    <p:sldId id="366" r:id="rId32"/>
    <p:sldId id="367" r:id="rId33"/>
    <p:sldId id="372" r:id="rId34"/>
    <p:sldId id="378" r:id="rId35"/>
    <p:sldId id="376" r:id="rId36"/>
    <p:sldId id="373" r:id="rId37"/>
    <p:sldId id="375" r:id="rId38"/>
    <p:sldId id="371" r:id="rId39"/>
    <p:sldId id="362" r:id="rId40"/>
    <p:sldId id="326" r:id="rId41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anav Doctor" initials="PND" lastIdx="3" clrIdx="0"/>
  <p:cmAuthor id="1" name="Khaitan &amp; Co" initials="KCO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969696"/>
    <a:srgbClr val="D9D9D9"/>
    <a:srgbClr val="FBD4B4"/>
    <a:srgbClr val="C6D9F1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 autoAdjust="0"/>
    <p:restoredTop sz="92322" autoAdjust="0"/>
  </p:normalViewPr>
  <p:slideViewPr>
    <p:cSldViewPr snapToGrid="0">
      <p:cViewPr varScale="1">
        <p:scale>
          <a:sx n="76" d="100"/>
          <a:sy n="76" d="100"/>
        </p:scale>
        <p:origin x="13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Master" Target="slideMasters/slideMaster15.xml"/><Relationship Id="rId26" Type="http://schemas.openxmlformats.org/officeDocument/2006/relationships/slideMaster" Target="slideMasters/slideMaster23.xml"/><Relationship Id="rId39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slideMaster" Target="slideMasters/slideMaster18.xml"/><Relationship Id="rId34" Type="http://schemas.openxmlformats.org/officeDocument/2006/relationships/slide" Target="slides/slide8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Master" Target="slideMasters/slideMaster22.xml"/><Relationship Id="rId33" Type="http://schemas.openxmlformats.org/officeDocument/2006/relationships/slide" Target="slides/slide7.xml"/><Relationship Id="rId38" Type="http://schemas.openxmlformats.org/officeDocument/2006/relationships/slide" Target="slides/slide12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Master" Target="slideMasters/slideMaster17.xml"/><Relationship Id="rId29" Type="http://schemas.openxmlformats.org/officeDocument/2006/relationships/slide" Target="slides/slide3.xml"/><Relationship Id="rId41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Master" Target="slideMasters/slideMaster21.xml"/><Relationship Id="rId32" Type="http://schemas.openxmlformats.org/officeDocument/2006/relationships/slide" Target="slides/slide6.xml"/><Relationship Id="rId37" Type="http://schemas.openxmlformats.org/officeDocument/2006/relationships/slide" Target="slides/slide11.xml"/><Relationship Id="rId40" Type="http://schemas.openxmlformats.org/officeDocument/2006/relationships/slide" Target="slides/slide14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Master" Target="slideMasters/slideMaster20.xml"/><Relationship Id="rId28" Type="http://schemas.openxmlformats.org/officeDocument/2006/relationships/slide" Target="slides/slide2.xml"/><Relationship Id="rId36" Type="http://schemas.openxmlformats.org/officeDocument/2006/relationships/slide" Target="slides/slide10.xml"/><Relationship Id="rId10" Type="http://schemas.openxmlformats.org/officeDocument/2006/relationships/slideMaster" Target="slideMasters/slideMaster7.xml"/><Relationship Id="rId19" Type="http://schemas.openxmlformats.org/officeDocument/2006/relationships/slideMaster" Target="slideMasters/slideMaster16.xml"/><Relationship Id="rId31" Type="http://schemas.openxmlformats.org/officeDocument/2006/relationships/slide" Target="slides/slide5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Master" Target="slideMasters/slideMaster19.xml"/><Relationship Id="rId27" Type="http://schemas.openxmlformats.org/officeDocument/2006/relationships/slide" Target="slides/slide1.xml"/><Relationship Id="rId30" Type="http://schemas.openxmlformats.org/officeDocument/2006/relationships/slide" Target="slides/slide4.xml"/><Relationship Id="rId35" Type="http://schemas.openxmlformats.org/officeDocument/2006/relationships/slide" Target="slides/slide9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AFD416-E3D7-4C21-98E6-63ACC4D5F6F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BC76867-0073-4ABA-8713-A553771F8585}">
      <dgm:prSet phldrT="[Text]" custT="1"/>
      <dgm:spPr/>
      <dgm:t>
        <a:bodyPr/>
        <a:lstStyle/>
        <a:p>
          <a:r>
            <a:rPr lang="en-US" sz="2000" b="1" u="sng" dirty="0" smtClean="0"/>
            <a:t>Types of APA</a:t>
          </a:r>
          <a:endParaRPr lang="en-IN" sz="2000" b="1" u="sng" dirty="0"/>
        </a:p>
      </dgm:t>
    </dgm:pt>
    <dgm:pt modelId="{E8E93AB5-BF61-4933-A778-594AF8567C54}" type="parTrans" cxnId="{6198C310-2C83-4720-B3F0-195CF59B49B6}">
      <dgm:prSet/>
      <dgm:spPr/>
      <dgm:t>
        <a:bodyPr/>
        <a:lstStyle/>
        <a:p>
          <a:endParaRPr lang="en-IN"/>
        </a:p>
      </dgm:t>
    </dgm:pt>
    <dgm:pt modelId="{A4085F2D-DB34-45AC-AD21-BDE8B45D9FB9}" type="sibTrans" cxnId="{6198C310-2C83-4720-B3F0-195CF59B49B6}">
      <dgm:prSet/>
      <dgm:spPr/>
      <dgm:t>
        <a:bodyPr/>
        <a:lstStyle/>
        <a:p>
          <a:endParaRPr lang="en-IN"/>
        </a:p>
      </dgm:t>
    </dgm:pt>
    <dgm:pt modelId="{974233C6-6EE9-4005-8E78-BA9DC8C2B8B0}">
      <dgm:prSet phldrT="[Text]" custT="1"/>
      <dgm:spPr/>
      <dgm:t>
        <a:bodyPr/>
        <a:lstStyle/>
        <a:p>
          <a:pPr algn="ctr"/>
          <a:endParaRPr lang="en-US" sz="1600" u="sng" dirty="0" smtClean="0"/>
        </a:p>
        <a:p>
          <a:pPr algn="ctr"/>
          <a:r>
            <a:rPr lang="en-US" sz="1600" b="1" u="sng" dirty="0" smtClean="0"/>
            <a:t>Unilateral</a:t>
          </a:r>
        </a:p>
        <a:p>
          <a:pPr algn="l"/>
          <a:endParaRPr lang="en-US" sz="1600" dirty="0" smtClean="0"/>
        </a:p>
      </dgm:t>
    </dgm:pt>
    <dgm:pt modelId="{D642F323-9AA8-4C57-A2A4-525AE63CA518}" type="parTrans" cxnId="{8DA4110D-2131-4027-A272-A1973304D81D}">
      <dgm:prSet/>
      <dgm:spPr/>
      <dgm:t>
        <a:bodyPr/>
        <a:lstStyle/>
        <a:p>
          <a:endParaRPr lang="en-IN"/>
        </a:p>
      </dgm:t>
    </dgm:pt>
    <dgm:pt modelId="{A8552995-C937-43D0-95E6-111B6E68DE48}" type="sibTrans" cxnId="{8DA4110D-2131-4027-A272-A1973304D81D}">
      <dgm:prSet/>
      <dgm:spPr/>
      <dgm:t>
        <a:bodyPr/>
        <a:lstStyle/>
        <a:p>
          <a:endParaRPr lang="en-IN"/>
        </a:p>
      </dgm:t>
    </dgm:pt>
    <dgm:pt modelId="{2A32FE40-B814-4413-8CF3-2554BECEA872}">
      <dgm:prSet phldrT="[Text]" custT="1"/>
      <dgm:spPr/>
      <dgm:t>
        <a:bodyPr/>
        <a:lstStyle/>
        <a:p>
          <a:r>
            <a:rPr lang="en-US" sz="1600" b="1" u="sng" dirty="0" smtClean="0"/>
            <a:t>Multilateral</a:t>
          </a:r>
          <a:r>
            <a:rPr lang="en-US" sz="1200" b="1" u="sng" dirty="0" smtClean="0"/>
            <a:t/>
          </a:r>
          <a:br>
            <a:rPr lang="en-US" sz="1200" b="1" u="sng" dirty="0" smtClean="0"/>
          </a:br>
          <a:endParaRPr lang="en-IN" sz="1200" b="1" dirty="0"/>
        </a:p>
      </dgm:t>
    </dgm:pt>
    <dgm:pt modelId="{E34D40AC-DD68-4552-8B02-006A386BAD66}" type="parTrans" cxnId="{9DBAA175-5448-4371-82E4-FAA8E3C6546E}">
      <dgm:prSet/>
      <dgm:spPr/>
      <dgm:t>
        <a:bodyPr/>
        <a:lstStyle/>
        <a:p>
          <a:endParaRPr lang="en-IN"/>
        </a:p>
      </dgm:t>
    </dgm:pt>
    <dgm:pt modelId="{52A3FCF1-787C-49B0-A555-F77B44DB323E}" type="sibTrans" cxnId="{9DBAA175-5448-4371-82E4-FAA8E3C6546E}">
      <dgm:prSet/>
      <dgm:spPr/>
      <dgm:t>
        <a:bodyPr/>
        <a:lstStyle/>
        <a:p>
          <a:endParaRPr lang="en-IN"/>
        </a:p>
      </dgm:t>
    </dgm:pt>
    <dgm:pt modelId="{5011E0A5-16D6-4767-802F-D6A99AFC5ED2}">
      <dgm:prSet phldrT="[Text]" custT="1"/>
      <dgm:spPr/>
      <dgm:t>
        <a:bodyPr/>
        <a:lstStyle/>
        <a:p>
          <a:pPr algn="ctr"/>
          <a:endParaRPr lang="en-US" sz="1600" u="sng" dirty="0" smtClean="0"/>
        </a:p>
        <a:p>
          <a:pPr algn="ctr"/>
          <a:endParaRPr lang="en-US" sz="1600" u="sng" dirty="0" smtClean="0"/>
        </a:p>
        <a:p>
          <a:pPr algn="ctr"/>
          <a:r>
            <a:rPr lang="en-US" sz="1600" b="1" u="sng" dirty="0" smtClean="0"/>
            <a:t>Bilateral</a:t>
          </a:r>
          <a:endParaRPr lang="en-US" sz="1600" b="1" u="none" dirty="0" smtClean="0"/>
        </a:p>
        <a:p>
          <a:pPr algn="l"/>
          <a:endParaRPr lang="en-US" sz="1600" u="none" dirty="0" smtClean="0"/>
        </a:p>
        <a:p>
          <a:pPr algn="l"/>
          <a:endParaRPr lang="en-IN" sz="1900" u="none" dirty="0"/>
        </a:p>
      </dgm:t>
    </dgm:pt>
    <dgm:pt modelId="{1EAA2443-5181-439A-8932-F68E87BA8756}" type="parTrans" cxnId="{641F45BB-32E0-4C8B-AD63-9702C940BAB0}">
      <dgm:prSet/>
      <dgm:spPr/>
      <dgm:t>
        <a:bodyPr/>
        <a:lstStyle/>
        <a:p>
          <a:endParaRPr lang="en-IN"/>
        </a:p>
      </dgm:t>
    </dgm:pt>
    <dgm:pt modelId="{1618E2E5-FA84-46E1-87BB-14A2155C87DC}" type="sibTrans" cxnId="{641F45BB-32E0-4C8B-AD63-9702C940BAB0}">
      <dgm:prSet/>
      <dgm:spPr/>
      <dgm:t>
        <a:bodyPr/>
        <a:lstStyle/>
        <a:p>
          <a:endParaRPr lang="en-IN"/>
        </a:p>
      </dgm:t>
    </dgm:pt>
    <dgm:pt modelId="{289868BA-45BF-4D63-B10B-B4C5E5EE59D9}">
      <dgm:prSet/>
      <dgm:spPr/>
      <dgm:t>
        <a:bodyPr/>
        <a:lstStyle/>
        <a:p>
          <a:pPr algn="l"/>
          <a:r>
            <a:rPr lang="en-US" dirty="0" smtClean="0"/>
            <a:t>- Involves Multiple Parties: ‘taxpayer’, two or more ‘associated enterprise’ and relevant tax authorities in different countries. </a:t>
          </a:r>
        </a:p>
        <a:p>
          <a:pPr algn="l"/>
          <a:r>
            <a:rPr lang="en-US" dirty="0" smtClean="0"/>
            <a:t>- Multiple authorities including CBDT and foreign authorities (where associated enterprises are located) e.g. Internal Revenue Service (IRS) in US.</a:t>
          </a:r>
        </a:p>
        <a:p>
          <a:pPr algn="ctr"/>
          <a:endParaRPr lang="en-IN" dirty="0"/>
        </a:p>
      </dgm:t>
    </dgm:pt>
    <dgm:pt modelId="{83B64EE9-D4F3-4A92-A2C4-02CDA4AD05E8}" type="parTrans" cxnId="{C1316000-4878-42EC-9EA6-0D69354737F4}">
      <dgm:prSet/>
      <dgm:spPr/>
      <dgm:t>
        <a:bodyPr/>
        <a:lstStyle/>
        <a:p>
          <a:endParaRPr lang="en-IN"/>
        </a:p>
      </dgm:t>
    </dgm:pt>
    <dgm:pt modelId="{2FC4B985-1868-4507-8E77-37C2E1427E9A}" type="sibTrans" cxnId="{C1316000-4878-42EC-9EA6-0D69354737F4}">
      <dgm:prSet/>
      <dgm:spPr/>
      <dgm:t>
        <a:bodyPr/>
        <a:lstStyle/>
        <a:p>
          <a:endParaRPr lang="en-IN"/>
        </a:p>
      </dgm:t>
    </dgm:pt>
    <dgm:pt modelId="{C528853B-A768-4BD2-B2F1-0F7633D43021}">
      <dgm:prSet custT="1"/>
      <dgm:spPr/>
      <dgm:t>
        <a:bodyPr/>
        <a:lstStyle/>
        <a:p>
          <a:pPr algn="l"/>
          <a:r>
            <a:rPr lang="en-US" sz="1600" dirty="0" smtClean="0"/>
            <a:t>- </a:t>
          </a:r>
          <a:r>
            <a:rPr lang="en-US" sz="1200" dirty="0" smtClean="0"/>
            <a:t>Involves ‘taxpayer’ and CBDT </a:t>
          </a:r>
        </a:p>
        <a:p>
          <a:pPr algn="l"/>
          <a:endParaRPr lang="en-US" sz="1200" dirty="0" smtClean="0"/>
        </a:p>
        <a:p>
          <a:pPr algn="l"/>
          <a:r>
            <a:rPr lang="en-US" sz="1200" dirty="0" smtClean="0"/>
            <a:t>-With the approval of Central Government </a:t>
          </a:r>
          <a:endParaRPr lang="en-IN" sz="1200" dirty="0"/>
        </a:p>
      </dgm:t>
    </dgm:pt>
    <dgm:pt modelId="{274BD154-2ECA-48FA-8FE2-340E20E62327}" type="parTrans" cxnId="{A94E615C-57D4-46EC-82D3-971DF6D22BCD}">
      <dgm:prSet/>
      <dgm:spPr/>
      <dgm:t>
        <a:bodyPr/>
        <a:lstStyle/>
        <a:p>
          <a:endParaRPr lang="en-IN"/>
        </a:p>
      </dgm:t>
    </dgm:pt>
    <dgm:pt modelId="{53FA0E20-912D-4A5F-881B-9AC4FE6DE26D}" type="sibTrans" cxnId="{A94E615C-57D4-46EC-82D3-971DF6D22BCD}">
      <dgm:prSet/>
      <dgm:spPr/>
      <dgm:t>
        <a:bodyPr/>
        <a:lstStyle/>
        <a:p>
          <a:endParaRPr lang="en-IN"/>
        </a:p>
      </dgm:t>
    </dgm:pt>
    <dgm:pt modelId="{DE070B04-AC00-48FE-95AF-9F2ADF76B467}">
      <dgm:prSet/>
      <dgm:spPr/>
      <dgm:t>
        <a:bodyPr/>
        <a:lstStyle/>
        <a:p>
          <a:pPr algn="l"/>
          <a:r>
            <a:rPr lang="en-US" u="none" dirty="0" smtClean="0"/>
            <a:t>- Involves ‘taxpayer’ its ‘associated enterprise’, CBDT and foreign tax authorities</a:t>
          </a:r>
        </a:p>
        <a:p>
          <a:pPr algn="l"/>
          <a:endParaRPr lang="en-US" u="none" dirty="0" smtClean="0"/>
        </a:p>
        <a:p>
          <a:pPr algn="l"/>
          <a:r>
            <a:rPr lang="en-US" u="none" dirty="0" smtClean="0"/>
            <a:t>- Competent Authorities of India and foreign state involved  </a:t>
          </a:r>
          <a:endParaRPr lang="en-IN" dirty="0"/>
        </a:p>
      </dgm:t>
    </dgm:pt>
    <dgm:pt modelId="{DEF4BBDA-912D-4546-AA98-B66EE578D52B}" type="parTrans" cxnId="{A572F41A-A433-4553-BC12-123937717D3F}">
      <dgm:prSet/>
      <dgm:spPr/>
      <dgm:t>
        <a:bodyPr/>
        <a:lstStyle/>
        <a:p>
          <a:endParaRPr lang="en-IN"/>
        </a:p>
      </dgm:t>
    </dgm:pt>
    <dgm:pt modelId="{29FF5CC5-BF94-4DCB-88A6-D2343EB3B28F}" type="sibTrans" cxnId="{A572F41A-A433-4553-BC12-123937717D3F}">
      <dgm:prSet/>
      <dgm:spPr/>
      <dgm:t>
        <a:bodyPr/>
        <a:lstStyle/>
        <a:p>
          <a:endParaRPr lang="en-IN"/>
        </a:p>
      </dgm:t>
    </dgm:pt>
    <dgm:pt modelId="{4AD19070-3C09-4305-99A1-4CE798A46A72}" type="pres">
      <dgm:prSet presAssocID="{9EAFD416-E3D7-4C21-98E6-63ACC4D5F6F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3F6FF114-A791-455E-A946-343ADFAD4ADB}" type="pres">
      <dgm:prSet presAssocID="{0BC76867-0073-4ABA-8713-A553771F8585}" presName="hierRoot1" presStyleCnt="0"/>
      <dgm:spPr/>
    </dgm:pt>
    <dgm:pt modelId="{0AB9C14B-FAA0-418C-B2C7-C053B209B325}" type="pres">
      <dgm:prSet presAssocID="{0BC76867-0073-4ABA-8713-A553771F8585}" presName="composite" presStyleCnt="0"/>
      <dgm:spPr/>
    </dgm:pt>
    <dgm:pt modelId="{C11B61D4-84D8-4156-B59D-C1066C650933}" type="pres">
      <dgm:prSet presAssocID="{0BC76867-0073-4ABA-8713-A553771F8585}" presName="background" presStyleLbl="node0" presStyleIdx="0" presStyleCnt="1"/>
      <dgm:spPr/>
    </dgm:pt>
    <dgm:pt modelId="{626C61F5-EEEE-4E86-9CB2-99B76BC7BACE}" type="pres">
      <dgm:prSet presAssocID="{0BC76867-0073-4ABA-8713-A553771F8585}" presName="text" presStyleLbl="fgAcc0" presStyleIdx="0" presStyleCnt="1" custLinFactNeighborX="-9223" custLinFactNeighborY="-1321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A761630-D84A-4EE0-828C-378D1A4C9474}" type="pres">
      <dgm:prSet presAssocID="{0BC76867-0073-4ABA-8713-A553771F8585}" presName="hierChild2" presStyleCnt="0"/>
      <dgm:spPr/>
    </dgm:pt>
    <dgm:pt modelId="{CEC042E9-6041-4429-AC47-ECFB0515B70A}" type="pres">
      <dgm:prSet presAssocID="{D642F323-9AA8-4C57-A2A4-525AE63CA518}" presName="Name10" presStyleLbl="parChTrans1D2" presStyleIdx="0" presStyleCnt="3"/>
      <dgm:spPr/>
      <dgm:t>
        <a:bodyPr/>
        <a:lstStyle/>
        <a:p>
          <a:endParaRPr lang="en-IN"/>
        </a:p>
      </dgm:t>
    </dgm:pt>
    <dgm:pt modelId="{66690866-083F-4DC1-ADA0-3942135ED094}" type="pres">
      <dgm:prSet presAssocID="{974233C6-6EE9-4005-8E78-BA9DC8C2B8B0}" presName="hierRoot2" presStyleCnt="0"/>
      <dgm:spPr/>
    </dgm:pt>
    <dgm:pt modelId="{64002FD8-0153-4B31-A95B-1EF9BEBBE877}" type="pres">
      <dgm:prSet presAssocID="{974233C6-6EE9-4005-8E78-BA9DC8C2B8B0}" presName="composite2" presStyleCnt="0"/>
      <dgm:spPr/>
    </dgm:pt>
    <dgm:pt modelId="{995DFCED-9515-4E0E-9774-20EB0D380C3C}" type="pres">
      <dgm:prSet presAssocID="{974233C6-6EE9-4005-8E78-BA9DC8C2B8B0}" presName="background2" presStyleLbl="node2" presStyleIdx="0" presStyleCnt="3"/>
      <dgm:spPr/>
    </dgm:pt>
    <dgm:pt modelId="{29DC5474-71AD-42FE-AA60-5173F7EE9E98}" type="pres">
      <dgm:prSet presAssocID="{974233C6-6EE9-4005-8E78-BA9DC8C2B8B0}" presName="text2" presStyleLbl="fgAcc2" presStyleIdx="0" presStyleCnt="3" custScaleX="102379" custScaleY="72607" custLinFactNeighborX="-3696" custLinFactNeighborY="-873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50F6E83-CFFB-4BB1-A0C5-7F151555EE45}" type="pres">
      <dgm:prSet presAssocID="{974233C6-6EE9-4005-8E78-BA9DC8C2B8B0}" presName="hierChild3" presStyleCnt="0"/>
      <dgm:spPr/>
    </dgm:pt>
    <dgm:pt modelId="{CC24300B-9AEC-4261-B5BA-7A49B8BD949C}" type="pres">
      <dgm:prSet presAssocID="{274BD154-2ECA-48FA-8FE2-340E20E62327}" presName="Name17" presStyleLbl="parChTrans1D3" presStyleIdx="0" presStyleCnt="3"/>
      <dgm:spPr/>
      <dgm:t>
        <a:bodyPr/>
        <a:lstStyle/>
        <a:p>
          <a:endParaRPr lang="en-IN"/>
        </a:p>
      </dgm:t>
    </dgm:pt>
    <dgm:pt modelId="{CB806017-642B-4812-A868-AD35BE5F5FFF}" type="pres">
      <dgm:prSet presAssocID="{C528853B-A768-4BD2-B2F1-0F7633D43021}" presName="hierRoot3" presStyleCnt="0"/>
      <dgm:spPr/>
    </dgm:pt>
    <dgm:pt modelId="{056A781E-D2BD-4E38-9ADB-00EB8A81C405}" type="pres">
      <dgm:prSet presAssocID="{C528853B-A768-4BD2-B2F1-0F7633D43021}" presName="composite3" presStyleCnt="0"/>
      <dgm:spPr/>
    </dgm:pt>
    <dgm:pt modelId="{78DE8CE2-F686-4DBD-B275-6364AB9C7AEE}" type="pres">
      <dgm:prSet presAssocID="{C528853B-A768-4BD2-B2F1-0F7633D43021}" presName="background3" presStyleLbl="node3" presStyleIdx="0" presStyleCnt="3"/>
      <dgm:spPr/>
    </dgm:pt>
    <dgm:pt modelId="{781D1D7B-D328-4597-A52F-A12DEE29D7F4}" type="pres">
      <dgm:prSet presAssocID="{C528853B-A768-4BD2-B2F1-0F7633D43021}" presName="text3" presStyleLbl="fgAcc3" presStyleIdx="0" presStyleCnt="3" custScaleX="119827" custScaleY="194549" custLinFactNeighborX="-2772" custLinFactNeighborY="-291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A77D914-B750-4287-9A44-B0722271D483}" type="pres">
      <dgm:prSet presAssocID="{C528853B-A768-4BD2-B2F1-0F7633D43021}" presName="hierChild4" presStyleCnt="0"/>
      <dgm:spPr/>
    </dgm:pt>
    <dgm:pt modelId="{AC8E3934-21B0-49C3-BE67-BBB9B6938A7C}" type="pres">
      <dgm:prSet presAssocID="{1EAA2443-5181-439A-8932-F68E87BA8756}" presName="Name10" presStyleLbl="parChTrans1D2" presStyleIdx="1" presStyleCnt="3"/>
      <dgm:spPr/>
      <dgm:t>
        <a:bodyPr/>
        <a:lstStyle/>
        <a:p>
          <a:endParaRPr lang="en-IN"/>
        </a:p>
      </dgm:t>
    </dgm:pt>
    <dgm:pt modelId="{6A89F4B4-BB9A-4705-AF1B-70276AADC29B}" type="pres">
      <dgm:prSet presAssocID="{5011E0A5-16D6-4767-802F-D6A99AFC5ED2}" presName="hierRoot2" presStyleCnt="0"/>
      <dgm:spPr/>
    </dgm:pt>
    <dgm:pt modelId="{CBE6422D-37CF-42FC-9009-CD373A9EE1D1}" type="pres">
      <dgm:prSet presAssocID="{5011E0A5-16D6-4767-802F-D6A99AFC5ED2}" presName="composite2" presStyleCnt="0"/>
      <dgm:spPr/>
    </dgm:pt>
    <dgm:pt modelId="{C92A9FC9-E449-4626-A904-9CB2D584AEF5}" type="pres">
      <dgm:prSet presAssocID="{5011E0A5-16D6-4767-802F-D6A99AFC5ED2}" presName="background2" presStyleLbl="node2" presStyleIdx="1" presStyleCnt="3"/>
      <dgm:spPr/>
    </dgm:pt>
    <dgm:pt modelId="{47EAE7CA-1393-4BE7-9827-019FABA608B7}" type="pres">
      <dgm:prSet presAssocID="{5011E0A5-16D6-4767-802F-D6A99AFC5ED2}" presName="text2" presStyleLbl="fgAcc2" presStyleIdx="1" presStyleCnt="3" custScaleX="96547" custScaleY="80538" custLinFactNeighborX="17570" custLinFactNeighborY="-727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DF9277D-1417-4FB4-A3DF-C9D2C9E1A377}" type="pres">
      <dgm:prSet presAssocID="{5011E0A5-16D6-4767-802F-D6A99AFC5ED2}" presName="hierChild3" presStyleCnt="0"/>
      <dgm:spPr/>
    </dgm:pt>
    <dgm:pt modelId="{FEC3287F-A3FC-49E8-A636-C9FFA0FA8BB9}" type="pres">
      <dgm:prSet presAssocID="{DEF4BBDA-912D-4546-AA98-B66EE578D52B}" presName="Name17" presStyleLbl="parChTrans1D3" presStyleIdx="1" presStyleCnt="3"/>
      <dgm:spPr/>
      <dgm:t>
        <a:bodyPr/>
        <a:lstStyle/>
        <a:p>
          <a:endParaRPr lang="en-IN"/>
        </a:p>
      </dgm:t>
    </dgm:pt>
    <dgm:pt modelId="{8ED184A1-B277-42A1-95A3-315BA5920370}" type="pres">
      <dgm:prSet presAssocID="{DE070B04-AC00-48FE-95AF-9F2ADF76B467}" presName="hierRoot3" presStyleCnt="0"/>
      <dgm:spPr/>
    </dgm:pt>
    <dgm:pt modelId="{AD83A436-9831-4621-8825-EE98B5912F68}" type="pres">
      <dgm:prSet presAssocID="{DE070B04-AC00-48FE-95AF-9F2ADF76B467}" presName="composite3" presStyleCnt="0"/>
      <dgm:spPr/>
    </dgm:pt>
    <dgm:pt modelId="{12CDBEC6-F8E5-4AE1-99A6-FE5A640FA82F}" type="pres">
      <dgm:prSet presAssocID="{DE070B04-AC00-48FE-95AF-9F2ADF76B467}" presName="background3" presStyleLbl="node3" presStyleIdx="1" presStyleCnt="3"/>
      <dgm:spPr/>
    </dgm:pt>
    <dgm:pt modelId="{99AC7AF0-8921-4C90-A2F7-6EFC1A12D3C7}" type="pres">
      <dgm:prSet presAssocID="{DE070B04-AC00-48FE-95AF-9F2ADF76B467}" presName="text3" presStyleLbl="fgAcc3" presStyleIdx="1" presStyleCnt="3" custScaleX="141211" custScaleY="223863" custLinFactNeighborX="16646" custLinFactNeighborY="-1165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D2A613B-A104-4B05-A107-E596744057B5}" type="pres">
      <dgm:prSet presAssocID="{DE070B04-AC00-48FE-95AF-9F2ADF76B467}" presName="hierChild4" presStyleCnt="0"/>
      <dgm:spPr/>
    </dgm:pt>
    <dgm:pt modelId="{B7305A16-C9C2-4911-BBE8-CEC2CBB18E2E}" type="pres">
      <dgm:prSet presAssocID="{E34D40AC-DD68-4552-8B02-006A386BAD66}" presName="Name10" presStyleLbl="parChTrans1D2" presStyleIdx="2" presStyleCnt="3"/>
      <dgm:spPr/>
      <dgm:t>
        <a:bodyPr/>
        <a:lstStyle/>
        <a:p>
          <a:endParaRPr lang="en-IN"/>
        </a:p>
      </dgm:t>
    </dgm:pt>
    <dgm:pt modelId="{E66420E5-B75B-4DE0-86EF-C1CFCFF49699}" type="pres">
      <dgm:prSet presAssocID="{2A32FE40-B814-4413-8CF3-2554BECEA872}" presName="hierRoot2" presStyleCnt="0"/>
      <dgm:spPr/>
    </dgm:pt>
    <dgm:pt modelId="{6596E22F-C8C7-4E06-BE35-BEBCC70926EE}" type="pres">
      <dgm:prSet presAssocID="{2A32FE40-B814-4413-8CF3-2554BECEA872}" presName="composite2" presStyleCnt="0"/>
      <dgm:spPr/>
    </dgm:pt>
    <dgm:pt modelId="{D4653C91-6AA5-4A3F-A229-4D70F3EABEDD}" type="pres">
      <dgm:prSet presAssocID="{2A32FE40-B814-4413-8CF3-2554BECEA872}" presName="background2" presStyleLbl="node2" presStyleIdx="2" presStyleCnt="3"/>
      <dgm:spPr/>
    </dgm:pt>
    <dgm:pt modelId="{6D27D122-3C57-4EA5-ABD0-70910F9A3BE3}" type="pres">
      <dgm:prSet presAssocID="{2A32FE40-B814-4413-8CF3-2554BECEA872}" presName="text2" presStyleLbl="fgAcc2" presStyleIdx="2" presStyleCnt="3" custScaleX="107378" custScaleY="78711" custLinFactNeighborX="38839" custLinFactNeighborY="-582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8890A00-C5B8-4E81-AD27-B2328993A09F}" type="pres">
      <dgm:prSet presAssocID="{2A32FE40-B814-4413-8CF3-2554BECEA872}" presName="hierChild3" presStyleCnt="0"/>
      <dgm:spPr/>
    </dgm:pt>
    <dgm:pt modelId="{4C08A0DF-C606-4B91-9159-D086EA1B1DBE}" type="pres">
      <dgm:prSet presAssocID="{83B64EE9-D4F3-4A92-A2C4-02CDA4AD05E8}" presName="Name17" presStyleLbl="parChTrans1D3" presStyleIdx="2" presStyleCnt="3"/>
      <dgm:spPr/>
      <dgm:t>
        <a:bodyPr/>
        <a:lstStyle/>
        <a:p>
          <a:endParaRPr lang="en-IN"/>
        </a:p>
      </dgm:t>
    </dgm:pt>
    <dgm:pt modelId="{0BCE674F-2280-4863-A886-6042F86D0CE0}" type="pres">
      <dgm:prSet presAssocID="{289868BA-45BF-4D63-B10B-B4C5E5EE59D9}" presName="hierRoot3" presStyleCnt="0"/>
      <dgm:spPr/>
    </dgm:pt>
    <dgm:pt modelId="{5758271B-4D75-4A1A-A390-2919A888061C}" type="pres">
      <dgm:prSet presAssocID="{289868BA-45BF-4D63-B10B-B4C5E5EE59D9}" presName="composite3" presStyleCnt="0"/>
      <dgm:spPr/>
    </dgm:pt>
    <dgm:pt modelId="{8FFCB0D1-313D-4AB8-8810-96E83EF6B050}" type="pres">
      <dgm:prSet presAssocID="{289868BA-45BF-4D63-B10B-B4C5E5EE59D9}" presName="background3" presStyleLbl="node3" presStyleIdx="2" presStyleCnt="3"/>
      <dgm:spPr/>
    </dgm:pt>
    <dgm:pt modelId="{6E4E85C2-2051-42F3-BAB2-32A1EB6CEDCC}" type="pres">
      <dgm:prSet presAssocID="{289868BA-45BF-4D63-B10B-B4C5E5EE59D9}" presName="text3" presStyleLbl="fgAcc3" presStyleIdx="2" presStyleCnt="3" custScaleX="144563" custScaleY="256633" custLinFactNeighborX="37914" custLinFactNeighborY="-2467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AE8C7F0-B871-4B7D-B3E4-D4DE81C363AF}" type="pres">
      <dgm:prSet presAssocID="{289868BA-45BF-4D63-B10B-B4C5E5EE59D9}" presName="hierChild4" presStyleCnt="0"/>
      <dgm:spPr/>
    </dgm:pt>
  </dgm:ptLst>
  <dgm:cxnLst>
    <dgm:cxn modelId="{DBED1214-1CC5-42EE-9F01-1C6122DB7BB7}" type="presOf" srcId="{D642F323-9AA8-4C57-A2A4-525AE63CA518}" destId="{CEC042E9-6041-4429-AC47-ECFB0515B70A}" srcOrd="0" destOrd="0" presId="urn:microsoft.com/office/officeart/2005/8/layout/hierarchy1"/>
    <dgm:cxn modelId="{76A03966-B4ED-483B-9335-DF5CF13A5309}" type="presOf" srcId="{289868BA-45BF-4D63-B10B-B4C5E5EE59D9}" destId="{6E4E85C2-2051-42F3-BAB2-32A1EB6CEDCC}" srcOrd="0" destOrd="0" presId="urn:microsoft.com/office/officeart/2005/8/layout/hierarchy1"/>
    <dgm:cxn modelId="{15BD2BD1-DD9A-4B6D-AE27-D13184230D29}" type="presOf" srcId="{83B64EE9-D4F3-4A92-A2C4-02CDA4AD05E8}" destId="{4C08A0DF-C606-4B91-9159-D086EA1B1DBE}" srcOrd="0" destOrd="0" presId="urn:microsoft.com/office/officeart/2005/8/layout/hierarchy1"/>
    <dgm:cxn modelId="{C6655D3B-A474-4367-B273-A1AA55EB9733}" type="presOf" srcId="{274BD154-2ECA-48FA-8FE2-340E20E62327}" destId="{CC24300B-9AEC-4261-B5BA-7A49B8BD949C}" srcOrd="0" destOrd="0" presId="urn:microsoft.com/office/officeart/2005/8/layout/hierarchy1"/>
    <dgm:cxn modelId="{98BE1DF2-2DB4-4821-9D70-885BD98549EF}" type="presOf" srcId="{5011E0A5-16D6-4767-802F-D6A99AFC5ED2}" destId="{47EAE7CA-1393-4BE7-9827-019FABA608B7}" srcOrd="0" destOrd="0" presId="urn:microsoft.com/office/officeart/2005/8/layout/hierarchy1"/>
    <dgm:cxn modelId="{8FE06AC5-6845-45DE-982D-DFAFA56C5D19}" type="presOf" srcId="{DEF4BBDA-912D-4546-AA98-B66EE578D52B}" destId="{FEC3287F-A3FC-49E8-A636-C9FFA0FA8BB9}" srcOrd="0" destOrd="0" presId="urn:microsoft.com/office/officeart/2005/8/layout/hierarchy1"/>
    <dgm:cxn modelId="{9DBAA175-5448-4371-82E4-FAA8E3C6546E}" srcId="{0BC76867-0073-4ABA-8713-A553771F8585}" destId="{2A32FE40-B814-4413-8CF3-2554BECEA872}" srcOrd="2" destOrd="0" parTransId="{E34D40AC-DD68-4552-8B02-006A386BAD66}" sibTransId="{52A3FCF1-787C-49B0-A555-F77B44DB323E}"/>
    <dgm:cxn modelId="{AE9AB23A-795F-4DB1-8664-96CD7CA83B83}" type="presOf" srcId="{C528853B-A768-4BD2-B2F1-0F7633D43021}" destId="{781D1D7B-D328-4597-A52F-A12DEE29D7F4}" srcOrd="0" destOrd="0" presId="urn:microsoft.com/office/officeart/2005/8/layout/hierarchy1"/>
    <dgm:cxn modelId="{A9A36A0E-783E-4B83-9B4D-85F7572A2B96}" type="presOf" srcId="{DE070B04-AC00-48FE-95AF-9F2ADF76B467}" destId="{99AC7AF0-8921-4C90-A2F7-6EFC1A12D3C7}" srcOrd="0" destOrd="0" presId="urn:microsoft.com/office/officeart/2005/8/layout/hierarchy1"/>
    <dgm:cxn modelId="{A94E615C-57D4-46EC-82D3-971DF6D22BCD}" srcId="{974233C6-6EE9-4005-8E78-BA9DC8C2B8B0}" destId="{C528853B-A768-4BD2-B2F1-0F7633D43021}" srcOrd="0" destOrd="0" parTransId="{274BD154-2ECA-48FA-8FE2-340E20E62327}" sibTransId="{53FA0E20-912D-4A5F-881B-9AC4FE6DE26D}"/>
    <dgm:cxn modelId="{641F45BB-32E0-4C8B-AD63-9702C940BAB0}" srcId="{0BC76867-0073-4ABA-8713-A553771F8585}" destId="{5011E0A5-16D6-4767-802F-D6A99AFC5ED2}" srcOrd="1" destOrd="0" parTransId="{1EAA2443-5181-439A-8932-F68E87BA8756}" sibTransId="{1618E2E5-FA84-46E1-87BB-14A2155C87DC}"/>
    <dgm:cxn modelId="{EE81BD95-672D-4DFF-9DB3-E60BE2B658C6}" type="presOf" srcId="{974233C6-6EE9-4005-8E78-BA9DC8C2B8B0}" destId="{29DC5474-71AD-42FE-AA60-5173F7EE9E98}" srcOrd="0" destOrd="0" presId="urn:microsoft.com/office/officeart/2005/8/layout/hierarchy1"/>
    <dgm:cxn modelId="{F666C6EC-E00B-4D56-B327-C312BDD4AFA8}" type="presOf" srcId="{E34D40AC-DD68-4552-8B02-006A386BAD66}" destId="{B7305A16-C9C2-4911-BBE8-CEC2CBB18E2E}" srcOrd="0" destOrd="0" presId="urn:microsoft.com/office/officeart/2005/8/layout/hierarchy1"/>
    <dgm:cxn modelId="{8DA4110D-2131-4027-A272-A1973304D81D}" srcId="{0BC76867-0073-4ABA-8713-A553771F8585}" destId="{974233C6-6EE9-4005-8E78-BA9DC8C2B8B0}" srcOrd="0" destOrd="0" parTransId="{D642F323-9AA8-4C57-A2A4-525AE63CA518}" sibTransId="{A8552995-C937-43D0-95E6-111B6E68DE48}"/>
    <dgm:cxn modelId="{65818C86-C900-4635-BB84-C6297E6A8AAE}" type="presOf" srcId="{2A32FE40-B814-4413-8CF3-2554BECEA872}" destId="{6D27D122-3C57-4EA5-ABD0-70910F9A3BE3}" srcOrd="0" destOrd="0" presId="urn:microsoft.com/office/officeart/2005/8/layout/hierarchy1"/>
    <dgm:cxn modelId="{A572F41A-A433-4553-BC12-123937717D3F}" srcId="{5011E0A5-16D6-4767-802F-D6A99AFC5ED2}" destId="{DE070B04-AC00-48FE-95AF-9F2ADF76B467}" srcOrd="0" destOrd="0" parTransId="{DEF4BBDA-912D-4546-AA98-B66EE578D52B}" sibTransId="{29FF5CC5-BF94-4DCB-88A6-D2343EB3B28F}"/>
    <dgm:cxn modelId="{0CFAE5C7-1F77-4B6A-8A35-501A90494715}" type="presOf" srcId="{9EAFD416-E3D7-4C21-98E6-63ACC4D5F6F8}" destId="{4AD19070-3C09-4305-99A1-4CE798A46A72}" srcOrd="0" destOrd="0" presId="urn:microsoft.com/office/officeart/2005/8/layout/hierarchy1"/>
    <dgm:cxn modelId="{C1316000-4878-42EC-9EA6-0D69354737F4}" srcId="{2A32FE40-B814-4413-8CF3-2554BECEA872}" destId="{289868BA-45BF-4D63-B10B-B4C5E5EE59D9}" srcOrd="0" destOrd="0" parTransId="{83B64EE9-D4F3-4A92-A2C4-02CDA4AD05E8}" sibTransId="{2FC4B985-1868-4507-8E77-37C2E1427E9A}"/>
    <dgm:cxn modelId="{37FE7870-6AC7-4173-8486-7C2B810CAF80}" type="presOf" srcId="{0BC76867-0073-4ABA-8713-A553771F8585}" destId="{626C61F5-EEEE-4E86-9CB2-99B76BC7BACE}" srcOrd="0" destOrd="0" presId="urn:microsoft.com/office/officeart/2005/8/layout/hierarchy1"/>
    <dgm:cxn modelId="{0FB06A03-C671-46BB-93B7-61ABCC7E4913}" type="presOf" srcId="{1EAA2443-5181-439A-8932-F68E87BA8756}" destId="{AC8E3934-21B0-49C3-BE67-BBB9B6938A7C}" srcOrd="0" destOrd="0" presId="urn:microsoft.com/office/officeart/2005/8/layout/hierarchy1"/>
    <dgm:cxn modelId="{6198C310-2C83-4720-B3F0-195CF59B49B6}" srcId="{9EAFD416-E3D7-4C21-98E6-63ACC4D5F6F8}" destId="{0BC76867-0073-4ABA-8713-A553771F8585}" srcOrd="0" destOrd="0" parTransId="{E8E93AB5-BF61-4933-A778-594AF8567C54}" sibTransId="{A4085F2D-DB34-45AC-AD21-BDE8B45D9FB9}"/>
    <dgm:cxn modelId="{CD738D17-A900-455F-9455-DED80B0C04EF}" type="presParOf" srcId="{4AD19070-3C09-4305-99A1-4CE798A46A72}" destId="{3F6FF114-A791-455E-A946-343ADFAD4ADB}" srcOrd="0" destOrd="0" presId="urn:microsoft.com/office/officeart/2005/8/layout/hierarchy1"/>
    <dgm:cxn modelId="{3A0F5BF9-7229-4A55-863D-4000D6C17DBE}" type="presParOf" srcId="{3F6FF114-A791-455E-A946-343ADFAD4ADB}" destId="{0AB9C14B-FAA0-418C-B2C7-C053B209B325}" srcOrd="0" destOrd="0" presId="urn:microsoft.com/office/officeart/2005/8/layout/hierarchy1"/>
    <dgm:cxn modelId="{ED042B08-0082-4620-8D3A-1558F74DFEDA}" type="presParOf" srcId="{0AB9C14B-FAA0-418C-B2C7-C053B209B325}" destId="{C11B61D4-84D8-4156-B59D-C1066C650933}" srcOrd="0" destOrd="0" presId="urn:microsoft.com/office/officeart/2005/8/layout/hierarchy1"/>
    <dgm:cxn modelId="{FAC0029B-E099-44AE-970C-1F6BAECB49E7}" type="presParOf" srcId="{0AB9C14B-FAA0-418C-B2C7-C053B209B325}" destId="{626C61F5-EEEE-4E86-9CB2-99B76BC7BACE}" srcOrd="1" destOrd="0" presId="urn:microsoft.com/office/officeart/2005/8/layout/hierarchy1"/>
    <dgm:cxn modelId="{F79D36A8-2848-4550-B33C-954E633458DF}" type="presParOf" srcId="{3F6FF114-A791-455E-A946-343ADFAD4ADB}" destId="{EA761630-D84A-4EE0-828C-378D1A4C9474}" srcOrd="1" destOrd="0" presId="urn:microsoft.com/office/officeart/2005/8/layout/hierarchy1"/>
    <dgm:cxn modelId="{73CD5EDA-5970-40C3-9D60-F2EC9ED64F0A}" type="presParOf" srcId="{EA761630-D84A-4EE0-828C-378D1A4C9474}" destId="{CEC042E9-6041-4429-AC47-ECFB0515B70A}" srcOrd="0" destOrd="0" presId="urn:microsoft.com/office/officeart/2005/8/layout/hierarchy1"/>
    <dgm:cxn modelId="{4F337ABD-B701-4C13-99B3-9211FD47FEDF}" type="presParOf" srcId="{EA761630-D84A-4EE0-828C-378D1A4C9474}" destId="{66690866-083F-4DC1-ADA0-3942135ED094}" srcOrd="1" destOrd="0" presId="urn:microsoft.com/office/officeart/2005/8/layout/hierarchy1"/>
    <dgm:cxn modelId="{4CFEC112-8B91-46D4-819F-CC8324512136}" type="presParOf" srcId="{66690866-083F-4DC1-ADA0-3942135ED094}" destId="{64002FD8-0153-4B31-A95B-1EF9BEBBE877}" srcOrd="0" destOrd="0" presId="urn:microsoft.com/office/officeart/2005/8/layout/hierarchy1"/>
    <dgm:cxn modelId="{5527C239-706F-40DF-8EDB-F15F9EF0237F}" type="presParOf" srcId="{64002FD8-0153-4B31-A95B-1EF9BEBBE877}" destId="{995DFCED-9515-4E0E-9774-20EB0D380C3C}" srcOrd="0" destOrd="0" presId="urn:microsoft.com/office/officeart/2005/8/layout/hierarchy1"/>
    <dgm:cxn modelId="{3957AC37-FCAE-4C87-B45E-E5A3D4596866}" type="presParOf" srcId="{64002FD8-0153-4B31-A95B-1EF9BEBBE877}" destId="{29DC5474-71AD-42FE-AA60-5173F7EE9E98}" srcOrd="1" destOrd="0" presId="urn:microsoft.com/office/officeart/2005/8/layout/hierarchy1"/>
    <dgm:cxn modelId="{0E5AED51-6961-4DF5-965C-01E3FBBB2861}" type="presParOf" srcId="{66690866-083F-4DC1-ADA0-3942135ED094}" destId="{250F6E83-CFFB-4BB1-A0C5-7F151555EE45}" srcOrd="1" destOrd="0" presId="urn:microsoft.com/office/officeart/2005/8/layout/hierarchy1"/>
    <dgm:cxn modelId="{22E16F6E-958F-4A0F-B372-FE6DB55722D0}" type="presParOf" srcId="{250F6E83-CFFB-4BB1-A0C5-7F151555EE45}" destId="{CC24300B-9AEC-4261-B5BA-7A49B8BD949C}" srcOrd="0" destOrd="0" presId="urn:microsoft.com/office/officeart/2005/8/layout/hierarchy1"/>
    <dgm:cxn modelId="{F5FB36A6-8E68-4323-B9DC-49F049CAB6E5}" type="presParOf" srcId="{250F6E83-CFFB-4BB1-A0C5-7F151555EE45}" destId="{CB806017-642B-4812-A868-AD35BE5F5FFF}" srcOrd="1" destOrd="0" presId="urn:microsoft.com/office/officeart/2005/8/layout/hierarchy1"/>
    <dgm:cxn modelId="{971E2BB9-FA64-4272-A2CB-3A08B901A8AA}" type="presParOf" srcId="{CB806017-642B-4812-A868-AD35BE5F5FFF}" destId="{056A781E-D2BD-4E38-9ADB-00EB8A81C405}" srcOrd="0" destOrd="0" presId="urn:microsoft.com/office/officeart/2005/8/layout/hierarchy1"/>
    <dgm:cxn modelId="{B9AADB67-30BA-4340-82B7-75224E10DF22}" type="presParOf" srcId="{056A781E-D2BD-4E38-9ADB-00EB8A81C405}" destId="{78DE8CE2-F686-4DBD-B275-6364AB9C7AEE}" srcOrd="0" destOrd="0" presId="urn:microsoft.com/office/officeart/2005/8/layout/hierarchy1"/>
    <dgm:cxn modelId="{D5FC9406-1FCE-47A0-BBBC-D8675E2104D5}" type="presParOf" srcId="{056A781E-D2BD-4E38-9ADB-00EB8A81C405}" destId="{781D1D7B-D328-4597-A52F-A12DEE29D7F4}" srcOrd="1" destOrd="0" presId="urn:microsoft.com/office/officeart/2005/8/layout/hierarchy1"/>
    <dgm:cxn modelId="{0B379784-8AED-44FE-87CC-3A7FAD80C32C}" type="presParOf" srcId="{CB806017-642B-4812-A868-AD35BE5F5FFF}" destId="{1A77D914-B750-4287-9A44-B0722271D483}" srcOrd="1" destOrd="0" presId="urn:microsoft.com/office/officeart/2005/8/layout/hierarchy1"/>
    <dgm:cxn modelId="{B55105C1-566B-40AC-8029-1CDD0CC96075}" type="presParOf" srcId="{EA761630-D84A-4EE0-828C-378D1A4C9474}" destId="{AC8E3934-21B0-49C3-BE67-BBB9B6938A7C}" srcOrd="2" destOrd="0" presId="urn:microsoft.com/office/officeart/2005/8/layout/hierarchy1"/>
    <dgm:cxn modelId="{1D3D4FE2-ED81-456E-B6E0-3901927CA558}" type="presParOf" srcId="{EA761630-D84A-4EE0-828C-378D1A4C9474}" destId="{6A89F4B4-BB9A-4705-AF1B-70276AADC29B}" srcOrd="3" destOrd="0" presId="urn:microsoft.com/office/officeart/2005/8/layout/hierarchy1"/>
    <dgm:cxn modelId="{69199B4B-3309-41CC-96B5-FD8D9B80EFF3}" type="presParOf" srcId="{6A89F4B4-BB9A-4705-AF1B-70276AADC29B}" destId="{CBE6422D-37CF-42FC-9009-CD373A9EE1D1}" srcOrd="0" destOrd="0" presId="urn:microsoft.com/office/officeart/2005/8/layout/hierarchy1"/>
    <dgm:cxn modelId="{075EC59B-0C40-466E-9A25-441BAB4BBCAA}" type="presParOf" srcId="{CBE6422D-37CF-42FC-9009-CD373A9EE1D1}" destId="{C92A9FC9-E449-4626-A904-9CB2D584AEF5}" srcOrd="0" destOrd="0" presId="urn:microsoft.com/office/officeart/2005/8/layout/hierarchy1"/>
    <dgm:cxn modelId="{27E633ED-74AC-41D9-8753-BEBF01BBDB33}" type="presParOf" srcId="{CBE6422D-37CF-42FC-9009-CD373A9EE1D1}" destId="{47EAE7CA-1393-4BE7-9827-019FABA608B7}" srcOrd="1" destOrd="0" presId="urn:microsoft.com/office/officeart/2005/8/layout/hierarchy1"/>
    <dgm:cxn modelId="{FD50773E-AC64-42CE-B24E-A02348AA9E12}" type="presParOf" srcId="{6A89F4B4-BB9A-4705-AF1B-70276AADC29B}" destId="{5DF9277D-1417-4FB4-A3DF-C9D2C9E1A377}" srcOrd="1" destOrd="0" presId="urn:microsoft.com/office/officeart/2005/8/layout/hierarchy1"/>
    <dgm:cxn modelId="{48E55348-46B7-46B0-A3A2-01751A466346}" type="presParOf" srcId="{5DF9277D-1417-4FB4-A3DF-C9D2C9E1A377}" destId="{FEC3287F-A3FC-49E8-A636-C9FFA0FA8BB9}" srcOrd="0" destOrd="0" presId="urn:microsoft.com/office/officeart/2005/8/layout/hierarchy1"/>
    <dgm:cxn modelId="{68B57D72-1C51-42CB-9D1D-CEDD8BFD6C16}" type="presParOf" srcId="{5DF9277D-1417-4FB4-A3DF-C9D2C9E1A377}" destId="{8ED184A1-B277-42A1-95A3-315BA5920370}" srcOrd="1" destOrd="0" presId="urn:microsoft.com/office/officeart/2005/8/layout/hierarchy1"/>
    <dgm:cxn modelId="{76683549-8986-4226-8476-55AB9EC9D218}" type="presParOf" srcId="{8ED184A1-B277-42A1-95A3-315BA5920370}" destId="{AD83A436-9831-4621-8825-EE98B5912F68}" srcOrd="0" destOrd="0" presId="urn:microsoft.com/office/officeart/2005/8/layout/hierarchy1"/>
    <dgm:cxn modelId="{855CA346-DB47-4247-9AA7-EB3A331C9414}" type="presParOf" srcId="{AD83A436-9831-4621-8825-EE98B5912F68}" destId="{12CDBEC6-F8E5-4AE1-99A6-FE5A640FA82F}" srcOrd="0" destOrd="0" presId="urn:microsoft.com/office/officeart/2005/8/layout/hierarchy1"/>
    <dgm:cxn modelId="{47CCA3D4-8723-42D9-9E1E-B2C5400558CE}" type="presParOf" srcId="{AD83A436-9831-4621-8825-EE98B5912F68}" destId="{99AC7AF0-8921-4C90-A2F7-6EFC1A12D3C7}" srcOrd="1" destOrd="0" presId="urn:microsoft.com/office/officeart/2005/8/layout/hierarchy1"/>
    <dgm:cxn modelId="{8E049639-492E-4F41-A5EB-FAB51BEB7261}" type="presParOf" srcId="{8ED184A1-B277-42A1-95A3-315BA5920370}" destId="{BD2A613B-A104-4B05-A107-E596744057B5}" srcOrd="1" destOrd="0" presId="urn:microsoft.com/office/officeart/2005/8/layout/hierarchy1"/>
    <dgm:cxn modelId="{FE7EF1DE-E06C-431C-99BA-A8AACC4876CB}" type="presParOf" srcId="{EA761630-D84A-4EE0-828C-378D1A4C9474}" destId="{B7305A16-C9C2-4911-BBE8-CEC2CBB18E2E}" srcOrd="4" destOrd="0" presId="urn:microsoft.com/office/officeart/2005/8/layout/hierarchy1"/>
    <dgm:cxn modelId="{FC9E2E03-587D-4B63-9EDA-D8659546F967}" type="presParOf" srcId="{EA761630-D84A-4EE0-828C-378D1A4C9474}" destId="{E66420E5-B75B-4DE0-86EF-C1CFCFF49699}" srcOrd="5" destOrd="0" presId="urn:microsoft.com/office/officeart/2005/8/layout/hierarchy1"/>
    <dgm:cxn modelId="{3870D04C-C503-4932-A6B1-843F21C4A145}" type="presParOf" srcId="{E66420E5-B75B-4DE0-86EF-C1CFCFF49699}" destId="{6596E22F-C8C7-4E06-BE35-BEBCC70926EE}" srcOrd="0" destOrd="0" presId="urn:microsoft.com/office/officeart/2005/8/layout/hierarchy1"/>
    <dgm:cxn modelId="{443896AF-5A7B-46F4-996C-5F9C84AE7663}" type="presParOf" srcId="{6596E22F-C8C7-4E06-BE35-BEBCC70926EE}" destId="{D4653C91-6AA5-4A3F-A229-4D70F3EABEDD}" srcOrd="0" destOrd="0" presId="urn:microsoft.com/office/officeart/2005/8/layout/hierarchy1"/>
    <dgm:cxn modelId="{F44C85F9-2613-4FC2-91FD-A3CE59D804E1}" type="presParOf" srcId="{6596E22F-C8C7-4E06-BE35-BEBCC70926EE}" destId="{6D27D122-3C57-4EA5-ABD0-70910F9A3BE3}" srcOrd="1" destOrd="0" presId="urn:microsoft.com/office/officeart/2005/8/layout/hierarchy1"/>
    <dgm:cxn modelId="{56441063-753F-4FA0-80F6-EB4FFD211546}" type="presParOf" srcId="{E66420E5-B75B-4DE0-86EF-C1CFCFF49699}" destId="{A8890A00-C5B8-4E81-AD27-B2328993A09F}" srcOrd="1" destOrd="0" presId="urn:microsoft.com/office/officeart/2005/8/layout/hierarchy1"/>
    <dgm:cxn modelId="{A774D3F9-EB43-4ECE-950C-2B8FDAC0904C}" type="presParOf" srcId="{A8890A00-C5B8-4E81-AD27-B2328993A09F}" destId="{4C08A0DF-C606-4B91-9159-D086EA1B1DBE}" srcOrd="0" destOrd="0" presId="urn:microsoft.com/office/officeart/2005/8/layout/hierarchy1"/>
    <dgm:cxn modelId="{9D91EC07-D0B7-4785-B1BB-7023364196EF}" type="presParOf" srcId="{A8890A00-C5B8-4E81-AD27-B2328993A09F}" destId="{0BCE674F-2280-4863-A886-6042F86D0CE0}" srcOrd="1" destOrd="0" presId="urn:microsoft.com/office/officeart/2005/8/layout/hierarchy1"/>
    <dgm:cxn modelId="{9A537357-4943-43BA-9F44-671E72733C7E}" type="presParOf" srcId="{0BCE674F-2280-4863-A886-6042F86D0CE0}" destId="{5758271B-4D75-4A1A-A390-2919A888061C}" srcOrd="0" destOrd="0" presId="urn:microsoft.com/office/officeart/2005/8/layout/hierarchy1"/>
    <dgm:cxn modelId="{9591E1CD-8BDB-44BA-88D5-12BC38C58EB2}" type="presParOf" srcId="{5758271B-4D75-4A1A-A390-2919A888061C}" destId="{8FFCB0D1-313D-4AB8-8810-96E83EF6B050}" srcOrd="0" destOrd="0" presId="urn:microsoft.com/office/officeart/2005/8/layout/hierarchy1"/>
    <dgm:cxn modelId="{D6A9BD37-3C4A-4F21-964F-F7928BA648F9}" type="presParOf" srcId="{5758271B-4D75-4A1A-A390-2919A888061C}" destId="{6E4E85C2-2051-42F3-BAB2-32A1EB6CEDCC}" srcOrd="1" destOrd="0" presId="urn:microsoft.com/office/officeart/2005/8/layout/hierarchy1"/>
    <dgm:cxn modelId="{05785E60-0973-40DA-994B-89153D55CD0C}" type="presParOf" srcId="{0BCE674F-2280-4863-A886-6042F86D0CE0}" destId="{2AE8C7F0-B871-4B7D-B3E4-D4DE81C363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B80EA6-9A6E-4B46-88FA-F3C2AEAB8EFA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0E9814D-EA14-40E6-A3DF-9F538D840CDE}">
      <dgm:prSet phldrT="[Text]"/>
      <dgm:spPr/>
      <dgm:t>
        <a:bodyPr/>
        <a:lstStyle/>
        <a:p>
          <a:r>
            <a:rPr lang="en-IN" dirty="0" smtClean="0"/>
            <a:t>Pre-filing consultation </a:t>
          </a:r>
          <a:endParaRPr lang="en-IN" dirty="0"/>
        </a:p>
      </dgm:t>
    </dgm:pt>
    <dgm:pt modelId="{9F8F3448-C023-4959-9C2D-BD7857E0A31D}" type="parTrans" cxnId="{12D52A65-5A9A-4651-A85D-9D27FC8974DA}">
      <dgm:prSet/>
      <dgm:spPr/>
      <dgm:t>
        <a:bodyPr/>
        <a:lstStyle/>
        <a:p>
          <a:endParaRPr lang="en-IN"/>
        </a:p>
      </dgm:t>
    </dgm:pt>
    <dgm:pt modelId="{E5DE286F-5A0B-4B02-8C61-4988764EAC41}" type="sibTrans" cxnId="{12D52A65-5A9A-4651-A85D-9D27FC8974DA}">
      <dgm:prSet/>
      <dgm:spPr/>
      <dgm:t>
        <a:bodyPr/>
        <a:lstStyle/>
        <a:p>
          <a:endParaRPr lang="en-IN"/>
        </a:p>
      </dgm:t>
    </dgm:pt>
    <dgm:pt modelId="{6E3BC15E-0EBD-440F-8AD4-906825354770}">
      <dgm:prSet phldrT="[Text]"/>
      <dgm:spPr/>
      <dgm:t>
        <a:bodyPr/>
        <a:lstStyle/>
        <a:p>
          <a:r>
            <a:rPr lang="en-IN" dirty="0" smtClean="0"/>
            <a:t>Application</a:t>
          </a:r>
          <a:endParaRPr lang="en-IN" dirty="0"/>
        </a:p>
      </dgm:t>
    </dgm:pt>
    <dgm:pt modelId="{48530650-4466-45D0-A6BC-67CE8B400963}" type="parTrans" cxnId="{A006F477-EF51-4FC4-A094-A8624E93732C}">
      <dgm:prSet/>
      <dgm:spPr/>
      <dgm:t>
        <a:bodyPr/>
        <a:lstStyle/>
        <a:p>
          <a:endParaRPr lang="en-IN"/>
        </a:p>
      </dgm:t>
    </dgm:pt>
    <dgm:pt modelId="{4152A646-E717-43A3-B8C3-F719B550D3A3}" type="sibTrans" cxnId="{A006F477-EF51-4FC4-A094-A8624E93732C}">
      <dgm:prSet/>
      <dgm:spPr/>
      <dgm:t>
        <a:bodyPr/>
        <a:lstStyle/>
        <a:p>
          <a:endParaRPr lang="en-IN"/>
        </a:p>
      </dgm:t>
    </dgm:pt>
    <dgm:pt modelId="{FC5DD099-4BCA-4AA6-912E-1C629F8E9F54}">
      <dgm:prSet phldrT="[Text]"/>
      <dgm:spPr/>
      <dgm:t>
        <a:bodyPr/>
        <a:lstStyle/>
        <a:p>
          <a:r>
            <a:rPr lang="en-IN" dirty="0" smtClean="0"/>
            <a:t>Preliminary processing of application</a:t>
          </a:r>
          <a:endParaRPr lang="en-IN" dirty="0"/>
        </a:p>
      </dgm:t>
    </dgm:pt>
    <dgm:pt modelId="{6DCBE37A-340E-46CC-A097-DE3B1105C8F5}" type="parTrans" cxnId="{0F0B4B60-0362-4A91-AD8C-AF93926FCA88}">
      <dgm:prSet/>
      <dgm:spPr/>
      <dgm:t>
        <a:bodyPr/>
        <a:lstStyle/>
        <a:p>
          <a:endParaRPr lang="en-IN"/>
        </a:p>
      </dgm:t>
    </dgm:pt>
    <dgm:pt modelId="{34ECC9C7-B773-4439-BF8E-D64AD43C9F38}" type="sibTrans" cxnId="{0F0B4B60-0362-4A91-AD8C-AF93926FCA88}">
      <dgm:prSet/>
      <dgm:spPr/>
      <dgm:t>
        <a:bodyPr/>
        <a:lstStyle/>
        <a:p>
          <a:endParaRPr lang="en-IN"/>
        </a:p>
      </dgm:t>
    </dgm:pt>
    <dgm:pt modelId="{CB6DC0E4-5043-4A47-B169-478658B2926C}">
      <dgm:prSet phldrT="[Text]"/>
      <dgm:spPr/>
      <dgm:t>
        <a:bodyPr/>
        <a:lstStyle/>
        <a:p>
          <a:r>
            <a:rPr lang="en-IN" dirty="0" smtClean="0"/>
            <a:t>Amendment to application</a:t>
          </a:r>
          <a:endParaRPr lang="en-IN" dirty="0"/>
        </a:p>
      </dgm:t>
    </dgm:pt>
    <dgm:pt modelId="{A2AFB45F-0D9F-4EB2-84E2-7621C96B6277}" type="parTrans" cxnId="{F2B8299C-34FC-4B63-8CA9-51851853025B}">
      <dgm:prSet/>
      <dgm:spPr/>
      <dgm:t>
        <a:bodyPr/>
        <a:lstStyle/>
        <a:p>
          <a:endParaRPr lang="en-IN"/>
        </a:p>
      </dgm:t>
    </dgm:pt>
    <dgm:pt modelId="{1FEF5583-3553-4065-A7EF-A8EF14646B9D}" type="sibTrans" cxnId="{F2B8299C-34FC-4B63-8CA9-51851853025B}">
      <dgm:prSet/>
      <dgm:spPr/>
      <dgm:t>
        <a:bodyPr/>
        <a:lstStyle/>
        <a:p>
          <a:endParaRPr lang="en-IN" dirty="0"/>
        </a:p>
      </dgm:t>
    </dgm:pt>
    <dgm:pt modelId="{B5C7F642-C03E-48F7-8B95-55C1994CC1E0}">
      <dgm:prSet phldrT="[Text]"/>
      <dgm:spPr/>
      <dgm:t>
        <a:bodyPr/>
        <a:lstStyle/>
        <a:p>
          <a:r>
            <a:rPr lang="en-IN" dirty="0" smtClean="0"/>
            <a:t>Finalisation of terms of the APA</a:t>
          </a:r>
        </a:p>
        <a:p>
          <a:endParaRPr lang="en-IN" dirty="0"/>
        </a:p>
      </dgm:t>
    </dgm:pt>
    <dgm:pt modelId="{4395472D-5FC3-4D22-87EC-97D108600033}" type="parTrans" cxnId="{1A9A796F-BCAE-4953-9E91-3569C388AA87}">
      <dgm:prSet/>
      <dgm:spPr/>
      <dgm:t>
        <a:bodyPr/>
        <a:lstStyle/>
        <a:p>
          <a:endParaRPr lang="en-IN"/>
        </a:p>
      </dgm:t>
    </dgm:pt>
    <dgm:pt modelId="{9645661C-D593-4EBB-BFA5-FAE01C1EC319}" type="sibTrans" cxnId="{1A9A796F-BCAE-4953-9E91-3569C388AA87}">
      <dgm:prSet/>
      <dgm:spPr/>
      <dgm:t>
        <a:bodyPr/>
        <a:lstStyle/>
        <a:p>
          <a:endParaRPr lang="en-IN"/>
        </a:p>
      </dgm:t>
    </dgm:pt>
    <dgm:pt modelId="{492483CC-B8B1-4FE0-8BE6-4A0A4EAA54CB}" type="pres">
      <dgm:prSet presAssocID="{63B80EA6-9A6E-4B46-88FA-F3C2AEAB8E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B5F64EA-8CDF-4B91-A2F9-CFDC08ED797C}" type="pres">
      <dgm:prSet presAssocID="{D0E9814D-EA14-40E6-A3DF-9F538D840CD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391451A-361E-4FBC-A05B-1AD17272AFDB}" type="pres">
      <dgm:prSet presAssocID="{E5DE286F-5A0B-4B02-8C61-4988764EAC41}" presName="sibTrans" presStyleLbl="sibTrans2D1" presStyleIdx="0" presStyleCnt="4"/>
      <dgm:spPr/>
      <dgm:t>
        <a:bodyPr/>
        <a:lstStyle/>
        <a:p>
          <a:endParaRPr lang="en-IN"/>
        </a:p>
      </dgm:t>
    </dgm:pt>
    <dgm:pt modelId="{7239278C-9543-47FD-AEED-7B46D7A3F77F}" type="pres">
      <dgm:prSet presAssocID="{E5DE286F-5A0B-4B02-8C61-4988764EAC41}" presName="connectorText" presStyleLbl="sibTrans2D1" presStyleIdx="0" presStyleCnt="4"/>
      <dgm:spPr/>
      <dgm:t>
        <a:bodyPr/>
        <a:lstStyle/>
        <a:p>
          <a:endParaRPr lang="en-IN"/>
        </a:p>
      </dgm:t>
    </dgm:pt>
    <dgm:pt modelId="{CA531706-99A3-4894-85C3-EF622CE63991}" type="pres">
      <dgm:prSet presAssocID="{6E3BC15E-0EBD-440F-8AD4-90682535477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FE44B89-F1B1-479C-9643-D9AB38D48DA1}" type="pres">
      <dgm:prSet presAssocID="{4152A646-E717-43A3-B8C3-F719B550D3A3}" presName="sibTrans" presStyleLbl="sibTrans2D1" presStyleIdx="1" presStyleCnt="4"/>
      <dgm:spPr/>
      <dgm:t>
        <a:bodyPr/>
        <a:lstStyle/>
        <a:p>
          <a:endParaRPr lang="en-IN"/>
        </a:p>
      </dgm:t>
    </dgm:pt>
    <dgm:pt modelId="{241E53A5-6A90-40DB-8D76-33F0D6E60830}" type="pres">
      <dgm:prSet presAssocID="{4152A646-E717-43A3-B8C3-F719B550D3A3}" presName="connectorText" presStyleLbl="sibTrans2D1" presStyleIdx="1" presStyleCnt="4"/>
      <dgm:spPr/>
      <dgm:t>
        <a:bodyPr/>
        <a:lstStyle/>
        <a:p>
          <a:endParaRPr lang="en-IN"/>
        </a:p>
      </dgm:t>
    </dgm:pt>
    <dgm:pt modelId="{F623323C-F722-428D-88CE-3FDD49A81DCF}" type="pres">
      <dgm:prSet presAssocID="{FC5DD099-4BCA-4AA6-912E-1C629F8E9F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7E8436F-DE02-425A-9C52-277C4F61DC61}" type="pres">
      <dgm:prSet presAssocID="{34ECC9C7-B773-4439-BF8E-D64AD43C9F38}" presName="sibTrans" presStyleLbl="sibTrans2D1" presStyleIdx="2" presStyleCnt="4"/>
      <dgm:spPr/>
      <dgm:t>
        <a:bodyPr/>
        <a:lstStyle/>
        <a:p>
          <a:endParaRPr lang="en-IN"/>
        </a:p>
      </dgm:t>
    </dgm:pt>
    <dgm:pt modelId="{31A7DADD-A238-4F51-AE7B-421D1BF07792}" type="pres">
      <dgm:prSet presAssocID="{34ECC9C7-B773-4439-BF8E-D64AD43C9F38}" presName="connectorText" presStyleLbl="sibTrans2D1" presStyleIdx="2" presStyleCnt="4"/>
      <dgm:spPr/>
      <dgm:t>
        <a:bodyPr/>
        <a:lstStyle/>
        <a:p>
          <a:endParaRPr lang="en-IN"/>
        </a:p>
      </dgm:t>
    </dgm:pt>
    <dgm:pt modelId="{335B2E4C-89BB-493A-9070-74B52976A034}" type="pres">
      <dgm:prSet presAssocID="{CB6DC0E4-5043-4A47-B169-478658B2926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416C72C-8CD2-4380-8F97-67FAA91E896B}" type="pres">
      <dgm:prSet presAssocID="{1FEF5583-3553-4065-A7EF-A8EF14646B9D}" presName="sibTrans" presStyleLbl="sibTrans2D1" presStyleIdx="3" presStyleCnt="4"/>
      <dgm:spPr/>
      <dgm:t>
        <a:bodyPr/>
        <a:lstStyle/>
        <a:p>
          <a:endParaRPr lang="en-IN"/>
        </a:p>
      </dgm:t>
    </dgm:pt>
    <dgm:pt modelId="{D2093985-FBAE-4FD6-9FA1-AAFD0AE37653}" type="pres">
      <dgm:prSet presAssocID="{1FEF5583-3553-4065-A7EF-A8EF14646B9D}" presName="connectorText" presStyleLbl="sibTrans2D1" presStyleIdx="3" presStyleCnt="4"/>
      <dgm:spPr/>
      <dgm:t>
        <a:bodyPr/>
        <a:lstStyle/>
        <a:p>
          <a:endParaRPr lang="en-IN"/>
        </a:p>
      </dgm:t>
    </dgm:pt>
    <dgm:pt modelId="{6F415F93-4110-42C1-8687-4D884EF12131}" type="pres">
      <dgm:prSet presAssocID="{B5C7F642-C03E-48F7-8B95-55C1994CC1E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251A14E9-6B81-4AE5-A538-C62A873DD3D3}" type="presOf" srcId="{4152A646-E717-43A3-B8C3-F719B550D3A3}" destId="{241E53A5-6A90-40DB-8D76-33F0D6E60830}" srcOrd="1" destOrd="0" presId="urn:microsoft.com/office/officeart/2005/8/layout/process5"/>
    <dgm:cxn modelId="{4AF439F9-BE32-4F43-8937-DB15ECF53DD0}" type="presOf" srcId="{34ECC9C7-B773-4439-BF8E-D64AD43C9F38}" destId="{77E8436F-DE02-425A-9C52-277C4F61DC61}" srcOrd="0" destOrd="0" presId="urn:microsoft.com/office/officeart/2005/8/layout/process5"/>
    <dgm:cxn modelId="{847B1083-3C6A-41B4-A13A-3843801FAF66}" type="presOf" srcId="{CB6DC0E4-5043-4A47-B169-478658B2926C}" destId="{335B2E4C-89BB-493A-9070-74B52976A034}" srcOrd="0" destOrd="0" presId="urn:microsoft.com/office/officeart/2005/8/layout/process5"/>
    <dgm:cxn modelId="{B580AE03-4670-4C1A-B390-36A0193C8BDF}" type="presOf" srcId="{6E3BC15E-0EBD-440F-8AD4-906825354770}" destId="{CA531706-99A3-4894-85C3-EF622CE63991}" srcOrd="0" destOrd="0" presId="urn:microsoft.com/office/officeart/2005/8/layout/process5"/>
    <dgm:cxn modelId="{A006F477-EF51-4FC4-A094-A8624E93732C}" srcId="{63B80EA6-9A6E-4B46-88FA-F3C2AEAB8EFA}" destId="{6E3BC15E-0EBD-440F-8AD4-906825354770}" srcOrd="1" destOrd="0" parTransId="{48530650-4466-45D0-A6BC-67CE8B400963}" sibTransId="{4152A646-E717-43A3-B8C3-F719B550D3A3}"/>
    <dgm:cxn modelId="{80C47A70-483D-470A-AE10-3EBC07FB27CF}" type="presOf" srcId="{63B80EA6-9A6E-4B46-88FA-F3C2AEAB8EFA}" destId="{492483CC-B8B1-4FE0-8BE6-4A0A4EAA54CB}" srcOrd="0" destOrd="0" presId="urn:microsoft.com/office/officeart/2005/8/layout/process5"/>
    <dgm:cxn modelId="{F2083E6F-8434-4D89-8369-F9EA415FD7FA}" type="presOf" srcId="{FC5DD099-4BCA-4AA6-912E-1C629F8E9F54}" destId="{F623323C-F722-428D-88CE-3FDD49A81DCF}" srcOrd="0" destOrd="0" presId="urn:microsoft.com/office/officeart/2005/8/layout/process5"/>
    <dgm:cxn modelId="{1A9A796F-BCAE-4953-9E91-3569C388AA87}" srcId="{63B80EA6-9A6E-4B46-88FA-F3C2AEAB8EFA}" destId="{B5C7F642-C03E-48F7-8B95-55C1994CC1E0}" srcOrd="4" destOrd="0" parTransId="{4395472D-5FC3-4D22-87EC-97D108600033}" sibTransId="{9645661C-D593-4EBB-BFA5-FAE01C1EC319}"/>
    <dgm:cxn modelId="{7154936D-F7BA-4DCB-B7F0-748D68B68F83}" type="presOf" srcId="{E5DE286F-5A0B-4B02-8C61-4988764EAC41}" destId="{7239278C-9543-47FD-AEED-7B46D7A3F77F}" srcOrd="1" destOrd="0" presId="urn:microsoft.com/office/officeart/2005/8/layout/process5"/>
    <dgm:cxn modelId="{C08D3CD2-C92B-4406-95A6-676852274AA4}" type="presOf" srcId="{B5C7F642-C03E-48F7-8B95-55C1994CC1E0}" destId="{6F415F93-4110-42C1-8687-4D884EF12131}" srcOrd="0" destOrd="0" presId="urn:microsoft.com/office/officeart/2005/8/layout/process5"/>
    <dgm:cxn modelId="{53E46E7B-5F3E-4E48-9927-364E685254A8}" type="presOf" srcId="{D0E9814D-EA14-40E6-A3DF-9F538D840CDE}" destId="{7B5F64EA-8CDF-4B91-A2F9-CFDC08ED797C}" srcOrd="0" destOrd="0" presId="urn:microsoft.com/office/officeart/2005/8/layout/process5"/>
    <dgm:cxn modelId="{B4C7DA9D-BBD4-449D-AF4B-38A7BCB8A1A8}" type="presOf" srcId="{1FEF5583-3553-4065-A7EF-A8EF14646B9D}" destId="{D2093985-FBAE-4FD6-9FA1-AAFD0AE37653}" srcOrd="1" destOrd="0" presId="urn:microsoft.com/office/officeart/2005/8/layout/process5"/>
    <dgm:cxn modelId="{00183FE3-F15E-40AA-85A0-D06045D5FBFB}" type="presOf" srcId="{1FEF5583-3553-4065-A7EF-A8EF14646B9D}" destId="{5416C72C-8CD2-4380-8F97-67FAA91E896B}" srcOrd="0" destOrd="0" presId="urn:microsoft.com/office/officeart/2005/8/layout/process5"/>
    <dgm:cxn modelId="{FE5E37F5-6868-439C-911E-CAC6D31AE635}" type="presOf" srcId="{4152A646-E717-43A3-B8C3-F719B550D3A3}" destId="{5FE44B89-F1B1-479C-9643-D9AB38D48DA1}" srcOrd="0" destOrd="0" presId="urn:microsoft.com/office/officeart/2005/8/layout/process5"/>
    <dgm:cxn modelId="{3E75BD04-A560-4EBA-880C-F3AE8625D60A}" type="presOf" srcId="{34ECC9C7-B773-4439-BF8E-D64AD43C9F38}" destId="{31A7DADD-A238-4F51-AE7B-421D1BF07792}" srcOrd="1" destOrd="0" presId="urn:microsoft.com/office/officeart/2005/8/layout/process5"/>
    <dgm:cxn modelId="{F2B8299C-34FC-4B63-8CA9-51851853025B}" srcId="{63B80EA6-9A6E-4B46-88FA-F3C2AEAB8EFA}" destId="{CB6DC0E4-5043-4A47-B169-478658B2926C}" srcOrd="3" destOrd="0" parTransId="{A2AFB45F-0D9F-4EB2-84E2-7621C96B6277}" sibTransId="{1FEF5583-3553-4065-A7EF-A8EF14646B9D}"/>
    <dgm:cxn modelId="{2AE04F96-40FA-4D9D-92DC-0644365B9143}" type="presOf" srcId="{E5DE286F-5A0B-4B02-8C61-4988764EAC41}" destId="{6391451A-361E-4FBC-A05B-1AD17272AFDB}" srcOrd="0" destOrd="0" presId="urn:microsoft.com/office/officeart/2005/8/layout/process5"/>
    <dgm:cxn modelId="{12D52A65-5A9A-4651-A85D-9D27FC8974DA}" srcId="{63B80EA6-9A6E-4B46-88FA-F3C2AEAB8EFA}" destId="{D0E9814D-EA14-40E6-A3DF-9F538D840CDE}" srcOrd="0" destOrd="0" parTransId="{9F8F3448-C023-4959-9C2D-BD7857E0A31D}" sibTransId="{E5DE286F-5A0B-4B02-8C61-4988764EAC41}"/>
    <dgm:cxn modelId="{0F0B4B60-0362-4A91-AD8C-AF93926FCA88}" srcId="{63B80EA6-9A6E-4B46-88FA-F3C2AEAB8EFA}" destId="{FC5DD099-4BCA-4AA6-912E-1C629F8E9F54}" srcOrd="2" destOrd="0" parTransId="{6DCBE37A-340E-46CC-A097-DE3B1105C8F5}" sibTransId="{34ECC9C7-B773-4439-BF8E-D64AD43C9F38}"/>
    <dgm:cxn modelId="{ABE27434-E8E2-45D6-98EA-3C35D6C40AE7}" type="presParOf" srcId="{492483CC-B8B1-4FE0-8BE6-4A0A4EAA54CB}" destId="{7B5F64EA-8CDF-4B91-A2F9-CFDC08ED797C}" srcOrd="0" destOrd="0" presId="urn:microsoft.com/office/officeart/2005/8/layout/process5"/>
    <dgm:cxn modelId="{F6E12131-D72A-400C-AA15-4FD8677D7363}" type="presParOf" srcId="{492483CC-B8B1-4FE0-8BE6-4A0A4EAA54CB}" destId="{6391451A-361E-4FBC-A05B-1AD17272AFDB}" srcOrd="1" destOrd="0" presId="urn:microsoft.com/office/officeart/2005/8/layout/process5"/>
    <dgm:cxn modelId="{19B27757-075A-4237-9DEA-3702729919B0}" type="presParOf" srcId="{6391451A-361E-4FBC-A05B-1AD17272AFDB}" destId="{7239278C-9543-47FD-AEED-7B46D7A3F77F}" srcOrd="0" destOrd="0" presId="urn:microsoft.com/office/officeart/2005/8/layout/process5"/>
    <dgm:cxn modelId="{DFF83830-80AF-4720-A5E7-A79BF032F079}" type="presParOf" srcId="{492483CC-B8B1-4FE0-8BE6-4A0A4EAA54CB}" destId="{CA531706-99A3-4894-85C3-EF622CE63991}" srcOrd="2" destOrd="0" presId="urn:microsoft.com/office/officeart/2005/8/layout/process5"/>
    <dgm:cxn modelId="{75EC8F63-9418-45D9-8A88-4AC069BA7194}" type="presParOf" srcId="{492483CC-B8B1-4FE0-8BE6-4A0A4EAA54CB}" destId="{5FE44B89-F1B1-479C-9643-D9AB38D48DA1}" srcOrd="3" destOrd="0" presId="urn:microsoft.com/office/officeart/2005/8/layout/process5"/>
    <dgm:cxn modelId="{742D2BCD-CA5C-461B-8F29-CA7047C7AB7E}" type="presParOf" srcId="{5FE44B89-F1B1-479C-9643-D9AB38D48DA1}" destId="{241E53A5-6A90-40DB-8D76-33F0D6E60830}" srcOrd="0" destOrd="0" presId="urn:microsoft.com/office/officeart/2005/8/layout/process5"/>
    <dgm:cxn modelId="{74278229-CB5E-41CA-8E39-C982DF2B6324}" type="presParOf" srcId="{492483CC-B8B1-4FE0-8BE6-4A0A4EAA54CB}" destId="{F623323C-F722-428D-88CE-3FDD49A81DCF}" srcOrd="4" destOrd="0" presId="urn:microsoft.com/office/officeart/2005/8/layout/process5"/>
    <dgm:cxn modelId="{37C77C4E-7157-42AE-8CC4-58C7C9DBF11E}" type="presParOf" srcId="{492483CC-B8B1-4FE0-8BE6-4A0A4EAA54CB}" destId="{77E8436F-DE02-425A-9C52-277C4F61DC61}" srcOrd="5" destOrd="0" presId="urn:microsoft.com/office/officeart/2005/8/layout/process5"/>
    <dgm:cxn modelId="{B94642A5-EAB3-4EAD-A382-0E3679A64F69}" type="presParOf" srcId="{77E8436F-DE02-425A-9C52-277C4F61DC61}" destId="{31A7DADD-A238-4F51-AE7B-421D1BF07792}" srcOrd="0" destOrd="0" presId="urn:microsoft.com/office/officeart/2005/8/layout/process5"/>
    <dgm:cxn modelId="{2B77985A-691D-4686-A0C6-096A410D2C92}" type="presParOf" srcId="{492483CC-B8B1-4FE0-8BE6-4A0A4EAA54CB}" destId="{335B2E4C-89BB-493A-9070-74B52976A034}" srcOrd="6" destOrd="0" presId="urn:microsoft.com/office/officeart/2005/8/layout/process5"/>
    <dgm:cxn modelId="{3729F3B7-580A-4EA6-AB12-06D516D90753}" type="presParOf" srcId="{492483CC-B8B1-4FE0-8BE6-4A0A4EAA54CB}" destId="{5416C72C-8CD2-4380-8F97-67FAA91E896B}" srcOrd="7" destOrd="0" presId="urn:microsoft.com/office/officeart/2005/8/layout/process5"/>
    <dgm:cxn modelId="{167C0E68-0F45-448B-8FF1-84AA0DB5BA07}" type="presParOf" srcId="{5416C72C-8CD2-4380-8F97-67FAA91E896B}" destId="{D2093985-FBAE-4FD6-9FA1-AAFD0AE37653}" srcOrd="0" destOrd="0" presId="urn:microsoft.com/office/officeart/2005/8/layout/process5"/>
    <dgm:cxn modelId="{407A380B-395F-4274-B7C3-3CB6DCE06FC7}" type="presParOf" srcId="{492483CC-B8B1-4FE0-8BE6-4A0A4EAA54CB}" destId="{6F415F93-4110-42C1-8687-4D884EF12131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8A0DF-C606-4B91-9159-D086EA1B1DBE}">
      <dsp:nvSpPr>
        <dsp:cNvPr id="0" name=""/>
        <dsp:cNvSpPr/>
      </dsp:nvSpPr>
      <dsp:spPr>
        <a:xfrm>
          <a:off x="7549813" y="2271070"/>
          <a:ext cx="91440" cy="279544"/>
        </a:xfrm>
        <a:custGeom>
          <a:avLst/>
          <a:gdLst/>
          <a:ahLst/>
          <a:cxnLst/>
          <a:rect l="0" t="0" r="0" b="0"/>
          <a:pathLst>
            <a:path>
              <a:moveTo>
                <a:pt x="60829" y="0"/>
              </a:moveTo>
              <a:lnTo>
                <a:pt x="60829" y="128221"/>
              </a:lnTo>
              <a:lnTo>
                <a:pt x="45720" y="128221"/>
              </a:lnTo>
              <a:lnTo>
                <a:pt x="45720" y="2795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05A16-C9C2-4911-BBE8-CEC2CBB18E2E}">
      <dsp:nvSpPr>
        <dsp:cNvPr id="0" name=""/>
        <dsp:cNvSpPr/>
      </dsp:nvSpPr>
      <dsp:spPr>
        <a:xfrm>
          <a:off x="4249998" y="902922"/>
          <a:ext cx="3360645" cy="55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395"/>
              </a:lnTo>
              <a:lnTo>
                <a:pt x="3360645" y="400395"/>
              </a:lnTo>
              <a:lnTo>
                <a:pt x="3360645" y="5517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3287F-A3FC-49E8-A636-C9FFA0FA8BB9}">
      <dsp:nvSpPr>
        <dsp:cNvPr id="0" name=""/>
        <dsp:cNvSpPr/>
      </dsp:nvSpPr>
      <dsp:spPr>
        <a:xfrm>
          <a:off x="4505411" y="2274897"/>
          <a:ext cx="91440" cy="429727"/>
        </a:xfrm>
        <a:custGeom>
          <a:avLst/>
          <a:gdLst/>
          <a:ahLst/>
          <a:cxnLst/>
          <a:rect l="0" t="0" r="0" b="0"/>
          <a:pathLst>
            <a:path>
              <a:moveTo>
                <a:pt x="60813" y="0"/>
              </a:moveTo>
              <a:lnTo>
                <a:pt x="60813" y="278405"/>
              </a:lnTo>
              <a:lnTo>
                <a:pt x="45720" y="278405"/>
              </a:lnTo>
              <a:lnTo>
                <a:pt x="45720" y="4297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E3934-21B0-49C3-BE67-BBB9B6938A7C}">
      <dsp:nvSpPr>
        <dsp:cNvPr id="0" name=""/>
        <dsp:cNvSpPr/>
      </dsp:nvSpPr>
      <dsp:spPr>
        <a:xfrm>
          <a:off x="4249998" y="902922"/>
          <a:ext cx="316226" cy="536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272"/>
              </a:lnTo>
              <a:lnTo>
                <a:pt x="316226" y="385272"/>
              </a:lnTo>
              <a:lnTo>
                <a:pt x="316226" y="5365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4300B-9AEC-4261-B5BA-7A49B8BD949C}">
      <dsp:nvSpPr>
        <dsp:cNvPr id="0" name=""/>
        <dsp:cNvSpPr/>
      </dsp:nvSpPr>
      <dsp:spPr>
        <a:xfrm>
          <a:off x="1678160" y="2177562"/>
          <a:ext cx="91440" cy="5354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4121"/>
              </a:lnTo>
              <a:lnTo>
                <a:pt x="60813" y="384121"/>
              </a:lnTo>
              <a:lnTo>
                <a:pt x="60813" y="5354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042E9-6041-4429-AC47-ECFB0515B70A}">
      <dsp:nvSpPr>
        <dsp:cNvPr id="0" name=""/>
        <dsp:cNvSpPr/>
      </dsp:nvSpPr>
      <dsp:spPr>
        <a:xfrm>
          <a:off x="1723880" y="902922"/>
          <a:ext cx="2526117" cy="521523"/>
        </a:xfrm>
        <a:custGeom>
          <a:avLst/>
          <a:gdLst/>
          <a:ahLst/>
          <a:cxnLst/>
          <a:rect l="0" t="0" r="0" b="0"/>
          <a:pathLst>
            <a:path>
              <a:moveTo>
                <a:pt x="2526117" y="0"/>
              </a:moveTo>
              <a:lnTo>
                <a:pt x="2526117" y="370201"/>
              </a:lnTo>
              <a:lnTo>
                <a:pt x="0" y="370201"/>
              </a:lnTo>
              <a:lnTo>
                <a:pt x="0" y="52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B61D4-84D8-4156-B59D-C1066C650933}">
      <dsp:nvSpPr>
        <dsp:cNvPr id="0" name=""/>
        <dsp:cNvSpPr/>
      </dsp:nvSpPr>
      <dsp:spPr>
        <a:xfrm>
          <a:off x="3433266" y="-134325"/>
          <a:ext cx="1633462" cy="1037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C61F5-EEEE-4E86-9CB2-99B76BC7BACE}">
      <dsp:nvSpPr>
        <dsp:cNvPr id="0" name=""/>
        <dsp:cNvSpPr/>
      </dsp:nvSpPr>
      <dsp:spPr>
        <a:xfrm>
          <a:off x="3614762" y="38095"/>
          <a:ext cx="1633462" cy="10372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/>
            <a:t>Types of APA</a:t>
          </a:r>
          <a:endParaRPr lang="en-IN" sz="2000" b="1" u="sng" kern="1200" dirty="0"/>
        </a:p>
      </dsp:txBody>
      <dsp:txXfrm>
        <a:off x="3645142" y="68475"/>
        <a:ext cx="1572702" cy="976488"/>
      </dsp:txXfrm>
    </dsp:sp>
    <dsp:sp modelId="{995DFCED-9515-4E0E-9774-20EB0D380C3C}">
      <dsp:nvSpPr>
        <dsp:cNvPr id="0" name=""/>
        <dsp:cNvSpPr/>
      </dsp:nvSpPr>
      <dsp:spPr>
        <a:xfrm>
          <a:off x="887719" y="1424446"/>
          <a:ext cx="1672322" cy="753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C5474-71AD-42FE-AA60-5173F7EE9E98}">
      <dsp:nvSpPr>
        <dsp:cNvPr id="0" name=""/>
        <dsp:cNvSpPr/>
      </dsp:nvSpPr>
      <dsp:spPr>
        <a:xfrm>
          <a:off x="1069215" y="1596867"/>
          <a:ext cx="1672322" cy="753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Unilateral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</dsp:txBody>
      <dsp:txXfrm>
        <a:off x="1091273" y="1618925"/>
        <a:ext cx="1628206" cy="708999"/>
      </dsp:txXfrm>
    </dsp:sp>
    <dsp:sp modelId="{78DE8CE2-F686-4DBD-B275-6364AB9C7AEE}">
      <dsp:nvSpPr>
        <dsp:cNvPr id="0" name=""/>
        <dsp:cNvSpPr/>
      </dsp:nvSpPr>
      <dsp:spPr>
        <a:xfrm>
          <a:off x="760309" y="2713005"/>
          <a:ext cx="1957329" cy="2017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1D1D7B-D328-4597-A52F-A12DEE29D7F4}">
      <dsp:nvSpPr>
        <dsp:cNvPr id="0" name=""/>
        <dsp:cNvSpPr/>
      </dsp:nvSpPr>
      <dsp:spPr>
        <a:xfrm>
          <a:off x="941805" y="2885426"/>
          <a:ext cx="1957329" cy="20179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200" kern="1200" dirty="0" smtClean="0"/>
            <a:t>Involves ‘taxpayer’ and CBDT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-With the approval of Central Government </a:t>
          </a:r>
          <a:endParaRPr lang="en-IN" sz="1200" kern="1200" dirty="0"/>
        </a:p>
      </dsp:txBody>
      <dsp:txXfrm>
        <a:off x="999133" y="2942754"/>
        <a:ext cx="1842673" cy="1903301"/>
      </dsp:txXfrm>
    </dsp:sp>
    <dsp:sp modelId="{C92A9FC9-E449-4626-A904-9CB2D584AEF5}">
      <dsp:nvSpPr>
        <dsp:cNvPr id="0" name=""/>
        <dsp:cNvSpPr/>
      </dsp:nvSpPr>
      <dsp:spPr>
        <a:xfrm>
          <a:off x="3777694" y="1439518"/>
          <a:ext cx="1577059" cy="8353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AE7CA-1393-4BE7-9827-019FABA608B7}">
      <dsp:nvSpPr>
        <dsp:cNvPr id="0" name=""/>
        <dsp:cNvSpPr/>
      </dsp:nvSpPr>
      <dsp:spPr>
        <a:xfrm>
          <a:off x="3959190" y="1611939"/>
          <a:ext cx="1577059" cy="835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Bilateral</a:t>
          </a:r>
          <a:endParaRPr lang="en-US" sz="1600" b="1" u="none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u="none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900" u="none" kern="1200" dirty="0"/>
        </a:p>
      </dsp:txBody>
      <dsp:txXfrm>
        <a:off x="3983657" y="1636406"/>
        <a:ext cx="1528125" cy="786445"/>
      </dsp:txXfrm>
    </dsp:sp>
    <dsp:sp modelId="{12CDBEC6-F8E5-4AE1-99A6-FE5A640FA82F}">
      <dsp:nvSpPr>
        <dsp:cNvPr id="0" name=""/>
        <dsp:cNvSpPr/>
      </dsp:nvSpPr>
      <dsp:spPr>
        <a:xfrm>
          <a:off x="3397816" y="2704624"/>
          <a:ext cx="2306629" cy="2322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C7AF0-8921-4C90-A2F7-6EFC1A12D3C7}">
      <dsp:nvSpPr>
        <dsp:cNvPr id="0" name=""/>
        <dsp:cNvSpPr/>
      </dsp:nvSpPr>
      <dsp:spPr>
        <a:xfrm>
          <a:off x="3579312" y="2877045"/>
          <a:ext cx="2306629" cy="2322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none" kern="1200" dirty="0" smtClean="0"/>
            <a:t>- Involves ‘taxpayer’ its ‘associated enterprise’, CBDT and foreign tax authorities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u="none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none" kern="1200" dirty="0" smtClean="0"/>
            <a:t>- Competent Authorities of India and foreign state involved  </a:t>
          </a:r>
          <a:endParaRPr lang="en-IN" sz="1300" kern="1200" dirty="0"/>
        </a:p>
      </dsp:txBody>
      <dsp:txXfrm>
        <a:off x="3646871" y="2944604"/>
        <a:ext cx="2171511" cy="2186898"/>
      </dsp:txXfrm>
    </dsp:sp>
    <dsp:sp modelId="{D4653C91-6AA5-4A3F-A229-4D70F3EABEDD}">
      <dsp:nvSpPr>
        <dsp:cNvPr id="0" name=""/>
        <dsp:cNvSpPr/>
      </dsp:nvSpPr>
      <dsp:spPr>
        <a:xfrm>
          <a:off x="6733653" y="1454641"/>
          <a:ext cx="1753979" cy="8164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7D122-3C57-4EA5-ABD0-70910F9A3BE3}">
      <dsp:nvSpPr>
        <dsp:cNvPr id="0" name=""/>
        <dsp:cNvSpPr/>
      </dsp:nvSpPr>
      <dsp:spPr>
        <a:xfrm>
          <a:off x="6915149" y="1627062"/>
          <a:ext cx="1753979" cy="8164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Multilateral</a:t>
          </a:r>
          <a:r>
            <a:rPr lang="en-US" sz="1200" b="1" u="sng" kern="1200" dirty="0" smtClean="0"/>
            <a:t/>
          </a:r>
          <a:br>
            <a:rPr lang="en-US" sz="1200" b="1" u="sng" kern="1200" dirty="0" smtClean="0"/>
          </a:br>
          <a:endParaRPr lang="en-IN" sz="1200" b="1" kern="1200" dirty="0"/>
        </a:p>
      </dsp:txBody>
      <dsp:txXfrm>
        <a:off x="6939061" y="1650974"/>
        <a:ext cx="1706155" cy="768605"/>
      </dsp:txXfrm>
    </dsp:sp>
    <dsp:sp modelId="{8FFCB0D1-313D-4AB8-8810-96E83EF6B050}">
      <dsp:nvSpPr>
        <dsp:cNvPr id="0" name=""/>
        <dsp:cNvSpPr/>
      </dsp:nvSpPr>
      <dsp:spPr>
        <a:xfrm>
          <a:off x="6414842" y="2550614"/>
          <a:ext cx="2361382" cy="26619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E85C2-2051-42F3-BAB2-32A1EB6CEDCC}">
      <dsp:nvSpPr>
        <dsp:cNvPr id="0" name=""/>
        <dsp:cNvSpPr/>
      </dsp:nvSpPr>
      <dsp:spPr>
        <a:xfrm>
          <a:off x="6596338" y="2723035"/>
          <a:ext cx="2361382" cy="26619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 Involves Multiple Parties: ‘taxpayer’, two or more ‘associated enterprise’ and relevant tax authorities in different countries.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 Multiple authorities including CBDT and foreign authorities (where associated enterprises are located) e.g. Internal Revenue Service (IRS) in US.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 dirty="0"/>
        </a:p>
      </dsp:txBody>
      <dsp:txXfrm>
        <a:off x="6665501" y="2792198"/>
        <a:ext cx="2223056" cy="25235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F64EA-8CDF-4B91-A2F9-CFDC08ED797C}">
      <dsp:nvSpPr>
        <dsp:cNvPr id="0" name=""/>
        <dsp:cNvSpPr/>
      </dsp:nvSpPr>
      <dsp:spPr>
        <a:xfrm>
          <a:off x="58722" y="972"/>
          <a:ext cx="1498972" cy="899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kern="1200" dirty="0" smtClean="0"/>
            <a:t>Pre-filing consultation </a:t>
          </a:r>
          <a:endParaRPr lang="en-IN" sz="1300" kern="1200" dirty="0"/>
        </a:p>
      </dsp:txBody>
      <dsp:txXfrm>
        <a:off x="85064" y="27314"/>
        <a:ext cx="1446288" cy="846699"/>
      </dsp:txXfrm>
    </dsp:sp>
    <dsp:sp modelId="{6391451A-361E-4FBC-A05B-1AD17272AFDB}">
      <dsp:nvSpPr>
        <dsp:cNvPr id="0" name=""/>
        <dsp:cNvSpPr/>
      </dsp:nvSpPr>
      <dsp:spPr>
        <a:xfrm>
          <a:off x="1689604" y="264791"/>
          <a:ext cx="317782" cy="371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000" kern="1200"/>
        </a:p>
      </dsp:txBody>
      <dsp:txXfrm>
        <a:off x="1689604" y="339140"/>
        <a:ext cx="222447" cy="223047"/>
      </dsp:txXfrm>
    </dsp:sp>
    <dsp:sp modelId="{CA531706-99A3-4894-85C3-EF622CE63991}">
      <dsp:nvSpPr>
        <dsp:cNvPr id="0" name=""/>
        <dsp:cNvSpPr/>
      </dsp:nvSpPr>
      <dsp:spPr>
        <a:xfrm>
          <a:off x="2157283" y="972"/>
          <a:ext cx="1498972" cy="899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kern="1200" dirty="0" smtClean="0"/>
            <a:t>Application</a:t>
          </a:r>
          <a:endParaRPr lang="en-IN" sz="1300" kern="1200" dirty="0"/>
        </a:p>
      </dsp:txBody>
      <dsp:txXfrm>
        <a:off x="2183625" y="27314"/>
        <a:ext cx="1446288" cy="846699"/>
      </dsp:txXfrm>
    </dsp:sp>
    <dsp:sp modelId="{5FE44B89-F1B1-479C-9643-D9AB38D48DA1}">
      <dsp:nvSpPr>
        <dsp:cNvPr id="0" name=""/>
        <dsp:cNvSpPr/>
      </dsp:nvSpPr>
      <dsp:spPr>
        <a:xfrm>
          <a:off x="3788165" y="264791"/>
          <a:ext cx="317782" cy="371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000" kern="1200"/>
        </a:p>
      </dsp:txBody>
      <dsp:txXfrm>
        <a:off x="3788165" y="339140"/>
        <a:ext cx="222447" cy="223047"/>
      </dsp:txXfrm>
    </dsp:sp>
    <dsp:sp modelId="{F623323C-F722-428D-88CE-3FDD49A81DCF}">
      <dsp:nvSpPr>
        <dsp:cNvPr id="0" name=""/>
        <dsp:cNvSpPr/>
      </dsp:nvSpPr>
      <dsp:spPr>
        <a:xfrm>
          <a:off x="4255844" y="972"/>
          <a:ext cx="1498972" cy="899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kern="1200" dirty="0" smtClean="0"/>
            <a:t>Preliminary processing of application</a:t>
          </a:r>
          <a:endParaRPr lang="en-IN" sz="1300" kern="1200" dirty="0"/>
        </a:p>
      </dsp:txBody>
      <dsp:txXfrm>
        <a:off x="4282186" y="27314"/>
        <a:ext cx="1446288" cy="846699"/>
      </dsp:txXfrm>
    </dsp:sp>
    <dsp:sp modelId="{77E8436F-DE02-425A-9C52-277C4F61DC61}">
      <dsp:nvSpPr>
        <dsp:cNvPr id="0" name=""/>
        <dsp:cNvSpPr/>
      </dsp:nvSpPr>
      <dsp:spPr>
        <a:xfrm>
          <a:off x="5886726" y="264791"/>
          <a:ext cx="317782" cy="371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000" kern="1200"/>
        </a:p>
      </dsp:txBody>
      <dsp:txXfrm>
        <a:off x="5886726" y="339140"/>
        <a:ext cx="222447" cy="223047"/>
      </dsp:txXfrm>
    </dsp:sp>
    <dsp:sp modelId="{335B2E4C-89BB-493A-9070-74B52976A034}">
      <dsp:nvSpPr>
        <dsp:cNvPr id="0" name=""/>
        <dsp:cNvSpPr/>
      </dsp:nvSpPr>
      <dsp:spPr>
        <a:xfrm>
          <a:off x="6354405" y="972"/>
          <a:ext cx="1498972" cy="899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kern="1200" dirty="0" smtClean="0"/>
            <a:t>Amendment to application</a:t>
          </a:r>
          <a:endParaRPr lang="en-IN" sz="1300" kern="1200" dirty="0"/>
        </a:p>
      </dsp:txBody>
      <dsp:txXfrm>
        <a:off x="6380747" y="27314"/>
        <a:ext cx="1446288" cy="846699"/>
      </dsp:txXfrm>
    </dsp:sp>
    <dsp:sp modelId="{5416C72C-8CD2-4380-8F97-67FAA91E896B}">
      <dsp:nvSpPr>
        <dsp:cNvPr id="0" name=""/>
        <dsp:cNvSpPr/>
      </dsp:nvSpPr>
      <dsp:spPr>
        <a:xfrm rot="5400000">
          <a:off x="6945000" y="1005283"/>
          <a:ext cx="317782" cy="371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000" kern="1200" dirty="0"/>
        </a:p>
      </dsp:txBody>
      <dsp:txXfrm rot="-5400000">
        <a:off x="6992368" y="1032265"/>
        <a:ext cx="223047" cy="222447"/>
      </dsp:txXfrm>
    </dsp:sp>
    <dsp:sp modelId="{6F415F93-4110-42C1-8687-4D884EF12131}">
      <dsp:nvSpPr>
        <dsp:cNvPr id="0" name=""/>
        <dsp:cNvSpPr/>
      </dsp:nvSpPr>
      <dsp:spPr>
        <a:xfrm>
          <a:off x="6354405" y="1499944"/>
          <a:ext cx="1498972" cy="899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300" kern="1200" dirty="0" smtClean="0"/>
            <a:t>Finalisation of terms of the APA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 dirty="0"/>
        </a:p>
      </dsp:txBody>
      <dsp:txXfrm>
        <a:off x="6380747" y="1526286"/>
        <a:ext cx="1446288" cy="846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FD2627-E898-441E-BA21-5A3E86C8F14C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0697A5-D288-4C4A-82BD-95781EAFA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94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56CCE1-0E1F-4823-A3B2-CE00E9CFB348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6BFAFA-1CC0-4E9F-95FC-26069762F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03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19EAC-F269-401F-AAFC-177C85F254F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63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4F0EAD0-BE3B-4D14-B471-ABE4DF93332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5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908940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F30-1D0A-4B5E-8FCD-A04D492AAB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2EFB-0418-4297-947C-E6A4343EF4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3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F30-1D0A-4B5E-8FCD-A04D492AAB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>
              <a:defRPr>
                <a:solidFill>
                  <a:srgbClr val="7F7F7F"/>
                </a:solidFill>
              </a:defRPr>
            </a:lvl2pPr>
            <a:lvl3pPr>
              <a:defRPr sz="1400">
                <a:solidFill>
                  <a:srgbClr val="7F7F7F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0870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F30-1D0A-4B5E-8FCD-A04D492AAB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2EFB-0418-4297-947C-E6A4343EF4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7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F30-1D0A-4B5E-8FCD-A04D492AAB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>
              <a:defRPr>
                <a:solidFill>
                  <a:srgbClr val="7F7F7F"/>
                </a:solidFill>
              </a:defRPr>
            </a:lvl2pPr>
            <a:lvl3pPr>
              <a:defRPr sz="1400">
                <a:solidFill>
                  <a:srgbClr val="7F7F7F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8309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00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2620A-8B4C-4F62-8B0C-8675770E18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B07A-6495-4EC0-B6FC-BB3A554E98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2128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53298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039-B1E9-4926-B8D5-08F43B009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59D29-3BCC-44C1-8DC2-B296F381D2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60187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2pPr>
              <a:defRPr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1542-AF09-4191-AE82-C9910577A8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36623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039-B1E9-4926-B8D5-08F43B009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59D29-3BCC-44C1-8DC2-B296F381D2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4361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039-B1E9-4926-B8D5-08F43B009E96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59D29-3BCC-44C1-8DC2-B296F381D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22043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2pPr>
              <a:defRPr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1542-AF09-4191-AE82-C9910577A8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86210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622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039-B1E9-4926-B8D5-08F43B009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59D29-3BCC-44C1-8DC2-B296F381D2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746137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2pPr>
              <a:defRPr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1542-AF09-4191-AE82-C9910577A8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69056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0323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039-B1E9-4926-B8D5-08F43B009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59D29-3BCC-44C1-8DC2-B296F381D2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99804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2pPr>
              <a:defRPr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1542-AF09-4191-AE82-C9910577A8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89832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137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2620A-8B4C-4F62-8B0C-8675770E18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B07A-6495-4EC0-B6FC-BB3A554E98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333767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592015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2pPr>
              <a:defRPr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1542-AF09-4191-AE82-C9910577A87C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91239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039-B1E9-4926-B8D5-08F43B009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59D29-3BCC-44C1-8DC2-B296F381D2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30416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2pPr>
              <a:defRPr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1542-AF09-4191-AE82-C9910577A8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594110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FC3D1-4A1A-4A84-820B-31CD3081CC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F58A-401F-4567-949D-812B174060D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40788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2620A-8B4C-4F62-8B0C-8675770E18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B07A-6495-4EC0-B6FC-BB3A554E98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264999"/>
      </p:ext>
    </p:extLst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6001954"/>
      </p:ext>
    </p:extLst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2620A-8B4C-4F62-8B0C-8675770E18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B07A-6495-4EC0-B6FC-BB3A554E98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798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6159840"/>
      </p:ext>
    </p:extLst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2039-B1E9-4926-B8D5-08F43B009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59D29-3BCC-44C1-8DC2-B296F381D2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49356"/>
      </p:ext>
    </p:extLst>
  </p:cSld>
  <p:clrMapOvr>
    <a:masterClrMapping/>
  </p:clrMapOvr>
  <p:transition spd="slow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7086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600200"/>
            <a:ext cx="70104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2pPr>
              <a:defRPr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1542-AF09-4191-AE82-C9910577A8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42942"/>
      </p:ext>
    </p:extLst>
  </p:cSld>
  <p:clrMapOvr>
    <a:masterClrMapping/>
  </p:clrMapOvr>
  <p:transition spd="slow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79512" y="6120680"/>
            <a:ext cx="1152128" cy="6926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31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2620A-8B4C-4F62-8B0C-8675770E1845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B07A-6495-4EC0-B6FC-BB3A554E9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59784"/>
      </p:ext>
    </p:extLst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79512" y="6120680"/>
            <a:ext cx="1152128" cy="6926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3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79512" y="6120680"/>
            <a:ext cx="1152128" cy="6926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12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79512" y="6120680"/>
            <a:ext cx="1152128" cy="6926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3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53140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A911F-EF79-4F2E-A1EC-D8F0A83109BC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1B5EF-AE3A-41BD-8585-B68511233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4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0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FC3D1-4A1A-4A84-820B-31CD3081CCAD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F58A-401F-4567-949D-812B17406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1402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112A0-E0AE-4CFF-AFA6-3B21D79B049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6AE95-38BD-4B23-A9E9-24713AE9A5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10695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.jpeg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2.jpeg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jpeg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3.jpe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theme" Target="../theme/theme15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2.jpe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32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theme" Target="../theme/theme17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3.jpeg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theme" Target="../theme/theme18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e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theme" Target="../theme/theme1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9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40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41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4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6D084F-9B6C-4240-8E1E-D89F7045E5A5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925BBD-BE8C-4D9E-A5CB-D8040FCA3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SEENK ALL Final AWKS-Dec2011\06_PPT\Khaitan_PPT_02_EXE R KC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88"/>
            <a:ext cx="9134475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304800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60990-3573-4A1F-BF12-E160A454B3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1C11A-E8C3-47AB-B93C-4CC0C9361A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1676400" y="6477000"/>
            <a:ext cx="7467600" cy="228600"/>
          </a:xfrm>
          <a:prstGeom prst="rect">
            <a:avLst/>
          </a:prstGeom>
          <a:noFill/>
          <a:extLst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 |    </a:t>
            </a:r>
            <a:fld id="{7992263B-66FC-4EC0-831E-64D90C0E32E3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20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445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SEENK ALL Final AWKS-Dec2011\06_PPT\Khaitan_PPT_02_EXE R KCO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88"/>
            <a:ext cx="9134475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304800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60990-3573-4A1F-BF12-E160A454B3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1C11A-E8C3-47AB-B93C-4CC0C9361A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1676400" y="6477000"/>
            <a:ext cx="7467600" cy="228600"/>
          </a:xfrm>
          <a:prstGeom prst="rect">
            <a:avLst/>
          </a:prstGeom>
          <a:noFill/>
          <a:extLst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 |    </a:t>
            </a:r>
            <a:fld id="{7992263B-66FC-4EC0-831E-64D90C0E32E3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20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5079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SEENK ALL Final AWKS-Dec2011\06_PPT\Khaitan_PPT_02_EXE R KCO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88"/>
            <a:ext cx="9134475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304800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60990-3573-4A1F-BF12-E160A454B3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1C11A-E8C3-47AB-B93C-4CC0C9361A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1676400" y="6477000"/>
            <a:ext cx="7467600" cy="228600"/>
          </a:xfrm>
          <a:prstGeom prst="rect">
            <a:avLst/>
          </a:prstGeom>
          <a:noFill/>
          <a:extLst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 |    </a:t>
            </a:r>
            <a:fld id="{7992263B-66FC-4EC0-831E-64D90C0E32E3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20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7928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SEENK ALL Final AWKS-Dec2011\06_PPT\Khaitan_PPT_02_EXE R KCO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88"/>
            <a:ext cx="9134475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304800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60990-3573-4A1F-BF12-E160A454B3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1C11A-E8C3-47AB-B93C-4CC0C9361A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1676400" y="6477000"/>
            <a:ext cx="7467600" cy="228600"/>
          </a:xfrm>
          <a:prstGeom prst="rect">
            <a:avLst/>
          </a:prstGeom>
          <a:noFill/>
          <a:extLst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 |    </a:t>
            </a:r>
            <a:fld id="{7992263B-66FC-4EC0-831E-64D90C0E32E3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20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7269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C3E8B9-9B56-4927-816F-4498825A45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308FD2-FA55-4A14-9D25-665F73EA8E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588"/>
            <a:ext cx="9163050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18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SEENK ALL Final AWKS-Dec2011\06_PPT\Khaitan_PPT_02_EXE R KC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88"/>
            <a:ext cx="9134475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304800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60990-3573-4A1F-BF12-E160A454B3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1C11A-E8C3-47AB-B93C-4CC0C9361A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1676400" y="6477000"/>
            <a:ext cx="7467600" cy="228600"/>
          </a:xfrm>
          <a:prstGeom prst="rect">
            <a:avLst/>
          </a:prstGeom>
          <a:noFill/>
          <a:extLst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 |    </a:t>
            </a:r>
            <a:fld id="{7992263B-66FC-4EC0-831E-64D90C0E32E3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20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2793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0F715C-ED44-446A-B8E0-2D2D50E711E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144B7E-A2B3-4A57-B3CE-8E7B87B070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5" name="Content Placeholder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0"/>
            <a:ext cx="92233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80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C3E8B9-9B56-4927-816F-4498825A45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308FD2-FA55-4A14-9D25-665F73EA8E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588"/>
            <a:ext cx="9163050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496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C3E8B9-9B56-4927-816F-4498825A45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308FD2-FA55-4A14-9D25-665F73EA8E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588"/>
            <a:ext cx="9163050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15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SEENK ALL Final AWKS-Dec2011\06_PPT\Khaitan_PPT_02_EXE R KC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88"/>
            <a:ext cx="9134475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304800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60990-3573-4A1F-BF12-E160A454B3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1C11A-E8C3-47AB-B93C-4CC0C9361A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1676400" y="6477000"/>
            <a:ext cx="7467600" cy="228600"/>
          </a:xfrm>
          <a:prstGeom prst="rect">
            <a:avLst/>
          </a:prstGeom>
          <a:noFill/>
          <a:extLst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 |    </a:t>
            </a:r>
            <a:fld id="{7992263B-66FC-4EC0-831E-64D90C0E32E3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20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4097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SEENK ALL Final AWKS-Dec2011\06_PPT\Khaitan_PPT_02_EXE R KC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588"/>
            <a:ext cx="9134475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304800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60990-3573-4A1F-BF12-E160A454B30C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1C11A-E8C3-47AB-B93C-4CC0C9361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1676400" y="6477000"/>
            <a:ext cx="7467600" cy="228600"/>
          </a:xfrm>
          <a:prstGeom prst="rect">
            <a:avLst/>
          </a:prstGeom>
          <a:noFill/>
          <a:extLst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 |    </a:t>
            </a:r>
            <a:fld id="{7992263B-66FC-4EC0-831E-64D90C0E32E3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20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6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Khaitan" pitchFamily="50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80BD5B7-6445-468F-AD8E-2D7FCB729DF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1/14/2016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A2EB903-7CEC-43C1-B4F8-EA1AF44811B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pic>
        <p:nvPicPr>
          <p:cNvPr id="7" name="Picture 5" descr="Khaitan_PPT_01_BLK OPENING DARK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7176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34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80BD5B7-6445-468F-AD8E-2D7FCB729DF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1/14/2016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A2EB903-7CEC-43C1-B4F8-EA1AF44811B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5" descr="Khaitan_PPT_01_BLK OPENING DARK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7176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28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80BD5B7-6445-468F-AD8E-2D7FCB729DF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1/14/2016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A2EB903-7CEC-43C1-B4F8-EA1AF44811B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5" descr="Khaitan_PPT_01_BLK OPENING DARK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7176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88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80BD5B7-6445-468F-AD8E-2D7FCB729DF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1/14/2016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A2EB903-7CEC-43C1-B4F8-EA1AF44811B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pic>
        <p:nvPicPr>
          <p:cNvPr id="7" name="Picture 5" descr="Khaitan_PPT_01_BLK OPENING DARK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7176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70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C3E8B9-9B56-4927-816F-4498825A456B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308FD2-FA55-4A14-9D25-665F73EA8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588"/>
            <a:ext cx="9163050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7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Khaitan_Darker ambition statement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0"/>
            <a:ext cx="916622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3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0F715C-ED44-446A-B8E0-2D2D50E711E0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144B7E-A2B3-4A57-B3CE-8E7B87B07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5" name="Content Placeholder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0"/>
            <a:ext cx="92233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DC9D7F-F1E6-4B84-9337-E3260FE7415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D5FC07-60A4-4790-B7F1-6D88E99CA9C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5" name="Content Placeholder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2233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4"/>
          <p:cNvPicPr>
            <a:picLocks noChangeAspect="1"/>
          </p:cNvPicPr>
          <p:nvPr userDrawn="1"/>
        </p:nvPicPr>
        <p:blipFill rotWithShape="1">
          <a:blip r:embed="rId3" cstate="print"/>
          <a:srcRect l="7131" t="6316" r="46256" b="66550"/>
          <a:stretch/>
        </p:blipFill>
        <p:spPr bwMode="auto">
          <a:xfrm>
            <a:off x="1604210" y="2057400"/>
            <a:ext cx="4299285" cy="1860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820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Z:\SEENK ALL Final AWKS-Dec2011\06_PPT\Khaitan_PPT_02_EXE R KC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17463"/>
            <a:ext cx="9134475" cy="686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086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B52BF30-1D0A-4B5E-8FCD-A04D492AABA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Khaitan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  <a:latin typeface="Khait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Khait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7E62EFB-0418-4297-947C-E6A4343EF49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Khaitan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Khaitan"/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1413165" y="6477000"/>
            <a:ext cx="7467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|    </a:t>
            </a:r>
            <a:fld id="{C2E7CFEA-67BA-4659-868A-6B9CFA918A20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676400" y="1600200"/>
            <a:ext cx="7010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9117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00B0F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Wingdings" pitchFamily="2" charset="2"/>
        <a:buNone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rgbClr val="7F7F7F"/>
          </a:solidFill>
          <a:latin typeface="+mn-lt"/>
          <a:ea typeface="+mn-ea"/>
          <a:cs typeface="+mn-cs"/>
        </a:defRPr>
      </a:lvl2pPr>
      <a:lvl3pPr marL="914400" indent="-457200" algn="l" defTabSz="914400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Z:\SEENK ALL Final AWKS-Dec2011\06_PPT\Khaitan_PPT_02_EXE R KC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17463"/>
            <a:ext cx="9134475" cy="686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086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B52BF30-1D0A-4B5E-8FCD-A04D492AABA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Khaitan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  <a:latin typeface="Khait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Khait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7E62EFB-0418-4297-947C-E6A4343EF49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Khaitan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Khaitan"/>
            </a:endParaRP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1413165" y="6477000"/>
            <a:ext cx="7467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2BAFFF"/>
                </a:solidFill>
              </a:rPr>
              <a:t>					</a:t>
            </a:r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        Copyright © Khaitan &amp; Co  2016  |    </a:t>
            </a:r>
            <a:fld id="{C2E7CFEA-67BA-4659-868A-6B9CFA918A20}" type="slidenum">
              <a:rPr lang="en-US" sz="900" smtClean="0">
                <a:solidFill>
                  <a:srgbClr val="2BAFFF"/>
                </a:solidFill>
                <a:latin typeface="Khaitan" pitchFamily="50" charset="0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sz="900" dirty="0" smtClean="0">
                <a:solidFill>
                  <a:srgbClr val="2BAFFF"/>
                </a:solidFill>
                <a:latin typeface="Khaitan" pitchFamily="50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2BAF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srgbClr val="2BAFFF"/>
              </a:solidFill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676400" y="1600200"/>
            <a:ext cx="7010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9525" y="6021288"/>
            <a:ext cx="1322115" cy="6843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6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50" r:id="rId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00B0F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Wingdings" pitchFamily="2" charset="2"/>
        <a:buNone/>
        <a:defRPr sz="2000" kern="1200">
          <a:solidFill>
            <a:srgbClr val="00B0F0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rgbClr val="7F7F7F"/>
          </a:solidFill>
          <a:latin typeface="+mn-lt"/>
          <a:ea typeface="+mn-ea"/>
          <a:cs typeface="+mn-cs"/>
        </a:defRPr>
      </a:lvl2pPr>
      <a:lvl3pPr marL="914400" indent="-457200" algn="l" defTabSz="914400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C3E8B9-9B56-4927-816F-4498825A45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308FD2-FA55-4A14-9D25-665F73EA8E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588"/>
            <a:ext cx="9163050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80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0" y="2636912"/>
            <a:ext cx="6934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200" cap="small" dirty="0" smtClean="0">
                <a:solidFill>
                  <a:srgbClr val="EAEAEA"/>
                </a:solidFill>
                <a:latin typeface="Khaitan" pitchFamily="50" charset="0"/>
                <a:cs typeface="Times New Roman" pitchFamily="18" charset="0"/>
              </a:rPr>
              <a:t> Economics of ‘Advance </a:t>
            </a:r>
            <a:r>
              <a:rPr lang="en-US" sz="3200" cap="small" dirty="0">
                <a:solidFill>
                  <a:srgbClr val="EAEAEA"/>
                </a:solidFill>
                <a:latin typeface="Khaitan" pitchFamily="50" charset="0"/>
                <a:cs typeface="Times New Roman" pitchFamily="18" charset="0"/>
              </a:rPr>
              <a:t>P</a:t>
            </a:r>
            <a:r>
              <a:rPr lang="en-US" sz="3200" cap="small" dirty="0" smtClean="0">
                <a:solidFill>
                  <a:srgbClr val="EAEAEA"/>
                </a:solidFill>
                <a:latin typeface="Khaitan" pitchFamily="50" charset="0"/>
                <a:cs typeface="Times New Roman" pitchFamily="18" charset="0"/>
              </a:rPr>
              <a:t>ricing Agreements’ (APAs)</a:t>
            </a:r>
            <a:endParaRPr lang="en-US" sz="3200" cap="small" dirty="0">
              <a:solidFill>
                <a:srgbClr val="EAEAEA"/>
              </a:solidFill>
              <a:latin typeface="Khaitan" pitchFamily="50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159535"/>
              </p:ext>
            </p:extLst>
          </p:nvPr>
        </p:nvGraphicFramePr>
        <p:xfrm>
          <a:off x="1524000" y="5562600"/>
          <a:ext cx="4571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712"/>
                <a:gridCol w="288032"/>
                <a:gridCol w="1152128"/>
                <a:gridCol w="216024"/>
                <a:gridCol w="2460103"/>
              </a:tblGrid>
              <a:tr h="370840">
                <a:tc>
                  <a:txBody>
                    <a:bodyPr/>
                    <a:lstStyle/>
                    <a:p>
                      <a:endParaRPr lang="en-US" sz="1200" b="0" dirty="0">
                        <a:latin typeface="Khaitan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Khaitan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Khaitan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Khaitan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latin typeface="Khaitan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185550"/>
              </p:ext>
            </p:extLst>
          </p:nvPr>
        </p:nvGraphicFramePr>
        <p:xfrm>
          <a:off x="2267744" y="5562600"/>
          <a:ext cx="3924671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16024"/>
                <a:gridCol w="262852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latin typeface="Khaitan" pitchFamily="50" charset="0"/>
                        </a:rPr>
                        <a:t>Bhopal</a:t>
                      </a:r>
                      <a:endParaRPr lang="en-US" sz="1200" b="0" dirty="0">
                        <a:solidFill>
                          <a:schemeClr val="bg1"/>
                        </a:solidFill>
                        <a:latin typeface="Khaitan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latin typeface="Khaitan" pitchFamily="50" charset="0"/>
                        </a:rPr>
                        <a:t>|</a:t>
                      </a:r>
                      <a:endParaRPr lang="en-US" sz="1200" b="0" dirty="0">
                        <a:solidFill>
                          <a:schemeClr val="bg1"/>
                        </a:solidFill>
                        <a:latin typeface="Khaitan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bg1"/>
                          </a:solidFill>
                          <a:latin typeface="Khaitan" pitchFamily="50" charset="0"/>
                        </a:rPr>
                        <a:t>16 January</a:t>
                      </a:r>
                      <a:r>
                        <a:rPr lang="en-US" sz="1200" b="0" baseline="0" dirty="0" smtClean="0">
                          <a:solidFill>
                            <a:schemeClr val="bg1"/>
                          </a:solidFill>
                          <a:latin typeface="Khaitan" pitchFamily="50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bg1"/>
                          </a:solidFill>
                          <a:latin typeface="Khaitan" pitchFamily="50" charset="0"/>
                        </a:rPr>
                        <a:t>2016</a:t>
                      </a:r>
                      <a:endParaRPr lang="en-US" sz="1200" b="0" dirty="0">
                        <a:solidFill>
                          <a:schemeClr val="bg1"/>
                        </a:solidFill>
                        <a:latin typeface="Khaitan" pitchFamily="50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79512" y="6120680"/>
            <a:ext cx="1152128" cy="6926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IN">
              <a:solidFill>
                <a:prstClr val="white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524000" y="4106937"/>
            <a:ext cx="6934200" cy="609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200" cap="small" dirty="0" smtClean="0">
                <a:solidFill>
                  <a:srgbClr val="EAEAEA"/>
                </a:solidFill>
                <a:latin typeface="Khaitan" pitchFamily="50" charset="0"/>
                <a:cs typeface="Times New Roman" pitchFamily="18" charset="0"/>
              </a:rPr>
              <a:t> </a:t>
            </a:r>
            <a:r>
              <a:rPr lang="en-US" sz="1600" cap="small" dirty="0" smtClean="0">
                <a:solidFill>
                  <a:srgbClr val="EAEAEA"/>
                </a:solidFill>
                <a:latin typeface="Khaitan" pitchFamily="50" charset="0"/>
                <a:cs typeface="Times New Roman" pitchFamily="18" charset="0"/>
              </a:rPr>
              <a:t>Sanjay Sanghvi</a:t>
            </a:r>
            <a:endParaRPr lang="en-US" sz="1600" cap="small" dirty="0">
              <a:solidFill>
                <a:srgbClr val="EAEAEA"/>
              </a:solidFill>
              <a:latin typeface="Khaitan" pitchFamily="5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5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>
                <a:solidFill>
                  <a:srgbClr val="2BAFFF"/>
                </a:solidFill>
              </a:rPr>
              <a:t> …Stages of apa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4" y="889000"/>
            <a:ext cx="8372475" cy="55753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IN" sz="1400" b="1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IN" sz="1400" b="1" dirty="0" smtClean="0">
                <a:solidFill>
                  <a:schemeClr val="tx1"/>
                </a:solidFill>
              </a:rPr>
              <a:t>Pre filing Consultation [Rule10H]</a:t>
            </a:r>
          </a:p>
          <a:p>
            <a:endParaRPr lang="en-IN" sz="1400" b="1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1300" dirty="0" smtClean="0"/>
              <a:t>Any person proposing to enter into APA to apply for pre filing consultation with Director General of Income Tax (IT) [Form 3CEC]</a:t>
            </a:r>
          </a:p>
          <a:p>
            <a:pPr lvl="1" indent="0">
              <a:buNone/>
            </a:pPr>
            <a:endParaRPr lang="en-IN" sz="1300" dirty="0" smtClean="0"/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sz="1300" dirty="0" smtClean="0"/>
              <a:t>To assess the possibility of entering into an APA</a:t>
            </a:r>
          </a:p>
          <a:p>
            <a:pPr lvl="1" indent="0">
              <a:buNone/>
            </a:pPr>
            <a:endParaRPr lang="en-IN" sz="13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1300" dirty="0" smtClean="0"/>
              <a:t>Mandatory to have a Pre filing consultation before filing APA application</a:t>
            </a:r>
          </a:p>
          <a:p>
            <a:pPr lvl="1" indent="0">
              <a:buNone/>
            </a:pPr>
            <a:endParaRPr lang="en-IN" sz="13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1300" dirty="0"/>
              <a:t>APA </a:t>
            </a:r>
            <a:r>
              <a:rPr lang="en-IN" sz="1300" dirty="0" smtClean="0"/>
              <a:t>team of CBDT to </a:t>
            </a:r>
            <a:r>
              <a:rPr lang="en-IN" sz="1300" dirty="0"/>
              <a:t>hold Pre-filing consultation to-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sz="1300" dirty="0"/>
              <a:t>Determine </a:t>
            </a:r>
            <a:r>
              <a:rPr lang="en-IN" sz="1300" dirty="0" smtClean="0"/>
              <a:t>nature &amp; scope </a:t>
            </a:r>
            <a:r>
              <a:rPr lang="en-IN" sz="1300" dirty="0"/>
              <a:t>of APA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sz="1300" dirty="0"/>
              <a:t>Identify transfer pricing </a:t>
            </a:r>
            <a:r>
              <a:rPr lang="en-IN" sz="1300" dirty="0" smtClean="0"/>
              <a:t>issues like FAR analysis</a:t>
            </a:r>
            <a:endParaRPr lang="en-IN" sz="1300" dirty="0"/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sz="1300" dirty="0" smtClean="0"/>
              <a:t>Discuss </a:t>
            </a:r>
            <a:r>
              <a:rPr lang="en-IN" sz="1300" dirty="0"/>
              <a:t>broad terms of </a:t>
            </a:r>
            <a:r>
              <a:rPr lang="en-IN" sz="1300" dirty="0" smtClean="0"/>
              <a:t>APA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sz="1300" dirty="0" smtClean="0"/>
              <a:t>International transaction to be covered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sz="1300" dirty="0" smtClean="0"/>
              <a:t>Proposed TP method (CUP/TNMM etc.)</a:t>
            </a:r>
          </a:p>
          <a:p>
            <a:pPr lvl="2" indent="0">
              <a:buNone/>
            </a:pPr>
            <a:endParaRPr lang="en-IN" sz="13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1300" dirty="0"/>
              <a:t>Understanding reached in pre filing consultation to be reduced in </a:t>
            </a:r>
            <a:r>
              <a:rPr lang="en-IN" sz="1300" dirty="0" smtClean="0"/>
              <a:t>writing</a:t>
            </a:r>
          </a:p>
          <a:p>
            <a:pPr lvl="1" indent="0">
              <a:buNone/>
            </a:pPr>
            <a:endParaRPr lang="en-IN" sz="13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1300" dirty="0" smtClean="0"/>
              <a:t>Pre filing consultation not to obligate CBDT or taxpayer to enter into APA</a:t>
            </a:r>
          </a:p>
          <a:p>
            <a:pPr lvl="1" indent="0">
              <a:buNone/>
            </a:pPr>
            <a:endParaRPr lang="en-IN" sz="13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1300" dirty="0" smtClean="0"/>
              <a:t>Pre filing consultation not to deem that taxpayer has applied for APA</a:t>
            </a:r>
          </a:p>
          <a:p>
            <a:pPr lvl="1" indent="0">
              <a:buNone/>
            </a:pPr>
            <a:endParaRPr lang="en-IN" sz="1200" dirty="0" smtClean="0"/>
          </a:p>
          <a:p>
            <a:pPr lvl="1" indent="0">
              <a:buNone/>
            </a:pPr>
            <a:endParaRPr lang="en-IN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284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>
                <a:solidFill>
                  <a:srgbClr val="2BAFFF"/>
                </a:solidFill>
              </a:rPr>
              <a:t>Changes to an apa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9400" y="1066800"/>
            <a:ext cx="8559800" cy="52578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IN" sz="1600" b="1" dirty="0" smtClean="0">
                <a:solidFill>
                  <a:schemeClr val="tx1"/>
                </a:solidFill>
              </a:rPr>
              <a:t>Revision of APA</a:t>
            </a:r>
            <a:r>
              <a:rPr lang="en-IN" b="1" dirty="0" smtClean="0">
                <a:solidFill>
                  <a:schemeClr val="tx1"/>
                </a:solidFill>
              </a:rPr>
              <a:t> </a:t>
            </a:r>
            <a:r>
              <a:rPr lang="en-IN" sz="1600" b="1" dirty="0" smtClean="0">
                <a:solidFill>
                  <a:schemeClr val="tx1"/>
                </a:solidFill>
              </a:rPr>
              <a:t>[Rule 10Q]</a:t>
            </a:r>
          </a:p>
          <a:p>
            <a:endParaRPr lang="en-IN" sz="1600" b="1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dirty="0" smtClean="0"/>
              <a:t>An APA may be revised by CBDT either </a:t>
            </a:r>
            <a:r>
              <a:rPr lang="en-IN" i="1" dirty="0" err="1" smtClean="0"/>
              <a:t>suo</a:t>
            </a:r>
            <a:r>
              <a:rPr lang="en-IN" i="1" dirty="0" smtClean="0"/>
              <a:t> moto </a:t>
            </a:r>
            <a:r>
              <a:rPr lang="en-IN" dirty="0" smtClean="0"/>
              <a:t>or on request of assessee or competent authority or DGIT (IT)</a:t>
            </a:r>
          </a:p>
          <a:p>
            <a:pPr lvl="1" indent="0">
              <a:buNone/>
            </a:pPr>
            <a:endParaRPr lang="en-IN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dirty="0" smtClean="0"/>
              <a:t>APA may be revised on account of</a:t>
            </a:r>
            <a:r>
              <a:rPr lang="en-IN" i="1" dirty="0"/>
              <a:t>-</a:t>
            </a:r>
            <a:r>
              <a:rPr lang="en-IN" i="1" dirty="0" smtClean="0"/>
              <a:t> 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dirty="0" smtClean="0"/>
              <a:t>Change in critical assumptions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dirty="0" smtClean="0">
                <a:solidFill>
                  <a:schemeClr val="tx1"/>
                </a:solidFill>
              </a:rPr>
              <a:t>Change in law that modifies matter covered by an APA (change in law governing non binding nature not covered) 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IN" dirty="0" smtClean="0">
                <a:solidFill>
                  <a:schemeClr val="tx1"/>
                </a:solidFill>
              </a:rPr>
              <a:t>Request from competent authority of foreign country to revise APA in case of bilateral or multilateral APA</a:t>
            </a:r>
          </a:p>
          <a:p>
            <a:pPr lvl="2" indent="0">
              <a:buNone/>
            </a:pPr>
            <a:endParaRPr lang="en-IN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dirty="0">
                <a:solidFill>
                  <a:prstClr val="black"/>
                </a:solidFill>
              </a:rPr>
              <a:t>Revision at </a:t>
            </a:r>
            <a:r>
              <a:rPr lang="en-IN" dirty="0" smtClean="0">
                <a:solidFill>
                  <a:prstClr val="black"/>
                </a:solidFill>
              </a:rPr>
              <a:t>the request </a:t>
            </a:r>
            <a:r>
              <a:rPr lang="en-IN" dirty="0">
                <a:solidFill>
                  <a:prstClr val="black"/>
                </a:solidFill>
              </a:rPr>
              <a:t>of assessee may be rejected by CBDT, reasons to be provided in writing</a:t>
            </a:r>
            <a:r>
              <a:rPr lang="en-IN" dirty="0" smtClean="0">
                <a:solidFill>
                  <a:prstClr val="black"/>
                </a:solidFill>
              </a:rPr>
              <a:t>.</a:t>
            </a:r>
          </a:p>
          <a:p>
            <a:pPr lvl="1" indent="0">
              <a:buNone/>
            </a:pPr>
            <a:endParaRPr lang="en-IN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prstClr val="black"/>
                </a:solidFill>
              </a:rPr>
              <a:t>Revised APA to include date till which original APA is to apply and date from which revised is to apply. </a:t>
            </a:r>
          </a:p>
          <a:p>
            <a:pPr lvl="1" indent="0">
              <a:buNone/>
            </a:pPr>
            <a:endParaRPr lang="en-IN" dirty="0" smtClean="0">
              <a:solidFill>
                <a:prstClr val="black"/>
              </a:solidFill>
            </a:endParaRPr>
          </a:p>
          <a:p>
            <a:pPr marL="357188" lvl="1" indent="-357188"/>
            <a:r>
              <a:rPr lang="en-IN" sz="1600" b="1" dirty="0" smtClean="0">
                <a:solidFill>
                  <a:prstClr val="black"/>
                </a:solidFill>
              </a:rPr>
              <a:t>Renewal of APA [Rule 10S] </a:t>
            </a:r>
          </a:p>
          <a:p>
            <a:pPr marL="0" lvl="1" indent="0">
              <a:buNone/>
            </a:pPr>
            <a:endParaRPr lang="en-IN" sz="1600" b="1" dirty="0" smtClean="0">
              <a:solidFill>
                <a:prstClr val="black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prstClr val="black"/>
                </a:solidFill>
              </a:rPr>
              <a:t>Request for renewal to be made as new application </a:t>
            </a:r>
          </a:p>
          <a:p>
            <a:pPr marL="457200" lvl="2" indent="0">
              <a:buNone/>
            </a:pPr>
            <a:endParaRPr lang="en-IN" dirty="0" smtClean="0">
              <a:solidFill>
                <a:prstClr val="black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prstClr val="black"/>
                </a:solidFill>
              </a:rPr>
              <a:t>Procedure for new application apply except pre filing consultation</a:t>
            </a:r>
            <a:endParaRPr lang="en-IN" dirty="0">
              <a:solidFill>
                <a:prstClr val="black"/>
              </a:solidFill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IN" dirty="0" smtClean="0">
              <a:solidFill>
                <a:schemeClr val="tx1"/>
              </a:solidFill>
            </a:endParaRPr>
          </a:p>
          <a:p>
            <a:pPr lvl="2" indent="0">
              <a:buNone/>
            </a:pPr>
            <a:endParaRPr lang="en-IN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lvl="3" indent="0">
              <a:buNone/>
            </a:pPr>
            <a:endParaRPr lang="en-IN" dirty="0" smtClean="0"/>
          </a:p>
          <a:p>
            <a:pPr lvl="3" indent="0">
              <a:buNone/>
            </a:pPr>
            <a:endParaRPr lang="en-IN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lvl="2" indent="0">
              <a:buNone/>
            </a:pP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098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>
                <a:solidFill>
                  <a:srgbClr val="2BAFFF"/>
                </a:solidFill>
              </a:rPr>
              <a:t>…Changes to an </a:t>
            </a:r>
            <a:r>
              <a:rPr lang="en-GB" cap="small" dirty="0" smtClean="0">
                <a:solidFill>
                  <a:srgbClr val="2BAFFF"/>
                </a:solidFill>
              </a:rPr>
              <a:t>apa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" y="1295400"/>
            <a:ext cx="8343900" cy="50292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IN" sz="1600" b="1" dirty="0">
                <a:solidFill>
                  <a:schemeClr val="tx1"/>
                </a:solidFill>
              </a:rPr>
              <a:t>Cancellation of APA [Rule 10R]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dirty="0"/>
              <a:t>An APA could be cancelled on account of-</a:t>
            </a:r>
          </a:p>
          <a:p>
            <a:pPr lvl="1" indent="0">
              <a:buNone/>
            </a:pPr>
            <a:endParaRPr lang="en-IN" dirty="0"/>
          </a:p>
          <a:p>
            <a:pPr marL="901700" lvl="3" indent="266700">
              <a:buFont typeface="Courier New" panose="02070309020205020404" pitchFamily="49" charset="0"/>
              <a:buChar char="o"/>
            </a:pPr>
            <a:r>
              <a:rPr lang="en-IN" sz="1400" dirty="0"/>
              <a:t>Failure to comply with terms of APA</a:t>
            </a:r>
          </a:p>
          <a:p>
            <a:pPr marL="901700" lvl="3" indent="266700">
              <a:buFont typeface="Courier New" panose="02070309020205020404" pitchFamily="49" charset="0"/>
              <a:buChar char="o"/>
            </a:pPr>
            <a:r>
              <a:rPr lang="en-IN" sz="1400" dirty="0"/>
              <a:t>Failure to file annual compliance report </a:t>
            </a:r>
          </a:p>
          <a:p>
            <a:pPr marL="901700" lvl="3" indent="266700">
              <a:buFont typeface="Courier New" panose="02070309020205020404" pitchFamily="49" charset="0"/>
              <a:buChar char="o"/>
            </a:pPr>
            <a:r>
              <a:rPr lang="en-IN" sz="1400" dirty="0"/>
              <a:t>Material errors in annual compliance report </a:t>
            </a:r>
          </a:p>
          <a:p>
            <a:pPr marL="901700" lvl="3" indent="266700">
              <a:buFont typeface="Courier New" panose="02070309020205020404" pitchFamily="49" charset="0"/>
              <a:buChar char="o"/>
            </a:pPr>
            <a:r>
              <a:rPr lang="en-IN" sz="1400" dirty="0"/>
              <a:t>No consensus </a:t>
            </a:r>
            <a:r>
              <a:rPr lang="en-IN" sz="1400" dirty="0" smtClean="0"/>
              <a:t>on the terms of the revised </a:t>
            </a:r>
            <a:r>
              <a:rPr lang="en-IN" sz="1400" dirty="0"/>
              <a:t>APA</a:t>
            </a:r>
          </a:p>
          <a:p>
            <a:pPr marL="901700" lvl="3" indent="266700">
              <a:buFont typeface="Courier New" panose="02070309020205020404" pitchFamily="49" charset="0"/>
              <a:buChar char="o"/>
            </a:pPr>
            <a:r>
              <a:rPr lang="en-IN" sz="1400" dirty="0"/>
              <a:t>Effect cannot be given </a:t>
            </a:r>
            <a:r>
              <a:rPr lang="en-IN" sz="1400" dirty="0" smtClean="0"/>
              <a:t>to rollback </a:t>
            </a:r>
            <a:r>
              <a:rPr lang="en-IN" sz="1400" dirty="0"/>
              <a:t>provision of an APA due to failure on </a:t>
            </a:r>
            <a:r>
              <a:rPr lang="en-IN" sz="1400" dirty="0" smtClean="0"/>
              <a:t>the        	     part </a:t>
            </a:r>
            <a:r>
              <a:rPr lang="en-IN" sz="1400" dirty="0"/>
              <a:t>of applicant.</a:t>
            </a:r>
          </a:p>
          <a:p>
            <a:pPr lvl="3" indent="0">
              <a:buNone/>
            </a:pPr>
            <a:endParaRPr lang="en-IN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/>
              <a:t>Cancellation order </a:t>
            </a:r>
            <a:r>
              <a:rPr lang="en-IN" dirty="0" smtClean="0"/>
              <a:t>should-</a:t>
            </a:r>
          </a:p>
          <a:p>
            <a:pPr lvl="1" indent="0">
              <a:buNone/>
            </a:pPr>
            <a:endParaRPr lang="en-IN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IN" dirty="0"/>
              <a:t>Record reasons for cancellation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IN" dirty="0"/>
              <a:t>Follow principles of natural justice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IN" dirty="0"/>
              <a:t>Specify effective date of cancellation</a:t>
            </a:r>
          </a:p>
          <a:p>
            <a:pPr lvl="2" indent="0">
              <a:buNone/>
            </a:pPr>
            <a:endParaRPr lang="en-I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/>
              <a:t>Order of cancellation of APA to be communicated </a:t>
            </a:r>
            <a:r>
              <a:rPr lang="en-IN" dirty="0" smtClean="0"/>
              <a:t>to-</a:t>
            </a:r>
          </a:p>
          <a:p>
            <a:pPr lvl="1" indent="0">
              <a:buNone/>
            </a:pPr>
            <a:endParaRPr lang="en-IN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IN" dirty="0"/>
              <a:t>Assessing Officer, Transfer Pricing Officer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IN" dirty="0"/>
              <a:t>Foreign tax authorities in case of bilateral or multilateral APA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31641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>
                <a:solidFill>
                  <a:srgbClr val="2BAFFF"/>
                </a:solidFill>
              </a:rPr>
              <a:t>International Perspective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00" y="1066800"/>
            <a:ext cx="8318500" cy="5270500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en-IN" sz="1400" b="1" dirty="0" smtClean="0">
                <a:solidFill>
                  <a:schemeClr val="tx1"/>
                </a:solidFill>
              </a:rPr>
              <a:t>USA</a:t>
            </a:r>
          </a:p>
          <a:p>
            <a:pPr marL="742950" lvl="1" indent="-476250">
              <a:buFont typeface="Arial" panose="020B0604020202020204" pitchFamily="34" charset="0"/>
              <a:buChar char="•"/>
            </a:pPr>
            <a:r>
              <a:rPr lang="en-IN" dirty="0" smtClean="0"/>
              <a:t>APA regime </a:t>
            </a:r>
            <a:r>
              <a:rPr lang="en-IN" dirty="0" smtClean="0">
                <a:solidFill>
                  <a:schemeClr val="tx1"/>
                </a:solidFill>
              </a:rPr>
              <a:t>since 1991,  specific APA team</a:t>
            </a:r>
            <a:r>
              <a:rPr lang="en-IN" dirty="0"/>
              <a:t> </a:t>
            </a:r>
            <a:r>
              <a:rPr lang="en-IN" dirty="0" smtClean="0"/>
              <a:t>in IRS.</a:t>
            </a:r>
            <a:endParaRPr lang="en-IN" dirty="0" smtClean="0">
              <a:solidFill>
                <a:schemeClr val="tx1"/>
              </a:solidFill>
            </a:endParaRPr>
          </a:p>
          <a:p>
            <a:pPr marL="742950" lvl="1" indent="-476250">
              <a:buFont typeface="Arial" panose="020B0604020202020204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marL="742950" lvl="1" indent="-476250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APA Program merged </a:t>
            </a:r>
            <a:r>
              <a:rPr lang="en-IN" dirty="0">
                <a:solidFill>
                  <a:schemeClr val="tx1"/>
                </a:solidFill>
              </a:rPr>
              <a:t>with </a:t>
            </a:r>
            <a:r>
              <a:rPr lang="en-IN" dirty="0" smtClean="0">
                <a:solidFill>
                  <a:schemeClr val="tx1"/>
                </a:solidFill>
              </a:rPr>
              <a:t>U.S</a:t>
            </a:r>
            <a:r>
              <a:rPr lang="en-IN" dirty="0">
                <a:solidFill>
                  <a:schemeClr val="tx1"/>
                </a:solidFill>
              </a:rPr>
              <a:t>. Competent Authority (USCA) that resolves transfer pricing cases under the mutual agreement procedures of the United States’ </a:t>
            </a:r>
            <a:r>
              <a:rPr lang="en-IN" dirty="0" smtClean="0">
                <a:solidFill>
                  <a:schemeClr val="tx1"/>
                </a:solidFill>
              </a:rPr>
              <a:t>bilateral tax treaties.</a:t>
            </a:r>
          </a:p>
          <a:p>
            <a:pPr marL="266700" lvl="1" indent="0">
              <a:buNone/>
            </a:pPr>
            <a:endParaRPr lang="en-IN" dirty="0" smtClean="0">
              <a:solidFill>
                <a:schemeClr val="tx1"/>
              </a:solidFill>
            </a:endParaRPr>
          </a:p>
          <a:p>
            <a:pPr marL="742950" lvl="1" indent="-476250">
              <a:buFont typeface="Arial" panose="020B0604020202020204" pitchFamily="34" charset="0"/>
              <a:buChar char="•"/>
            </a:pPr>
            <a:r>
              <a:rPr lang="en-IN" dirty="0"/>
              <a:t>I</a:t>
            </a:r>
            <a:r>
              <a:rPr lang="en-IN" dirty="0" smtClean="0"/>
              <a:t>nformation </a:t>
            </a:r>
            <a:r>
              <a:rPr lang="en-IN" dirty="0"/>
              <a:t>collected in APA process </a:t>
            </a:r>
            <a:r>
              <a:rPr lang="en-IN" dirty="0" smtClean="0"/>
              <a:t>deemed as “</a:t>
            </a:r>
            <a:r>
              <a:rPr lang="en-IN" dirty="0"/>
              <a:t>tax </a:t>
            </a:r>
            <a:r>
              <a:rPr lang="en-IN" dirty="0" smtClean="0"/>
              <a:t>return information” thus no </a:t>
            </a:r>
            <a:r>
              <a:rPr lang="en-IN" dirty="0"/>
              <a:t>loss of any confidential information</a:t>
            </a:r>
            <a:r>
              <a:rPr lang="en-IN" dirty="0" smtClean="0"/>
              <a:t>.</a:t>
            </a:r>
          </a:p>
          <a:p>
            <a:pPr marL="266700" lvl="1" indent="0">
              <a:buNone/>
            </a:pPr>
            <a:endParaRPr lang="en-IN" dirty="0" smtClean="0"/>
          </a:p>
          <a:p>
            <a:pPr marL="742950" lvl="1" indent="-476250">
              <a:buFont typeface="Arial" panose="020B0604020202020204" pitchFamily="34" charset="0"/>
              <a:buChar char="•"/>
            </a:pPr>
            <a:r>
              <a:rPr lang="en-IN" dirty="0" smtClean="0"/>
              <a:t>Annual </a:t>
            </a:r>
            <a:r>
              <a:rPr lang="en-IN" dirty="0"/>
              <a:t>reports disclosing </a:t>
            </a:r>
            <a:r>
              <a:rPr lang="en-IN" dirty="0" smtClean="0"/>
              <a:t>various details </a:t>
            </a:r>
            <a:r>
              <a:rPr lang="en-IN" dirty="0"/>
              <a:t>relating to APA and MAP for general information to the public.</a:t>
            </a:r>
          </a:p>
          <a:p>
            <a:pPr lvl="1" indent="0">
              <a:buNone/>
            </a:pPr>
            <a:endParaRPr lang="en-IN" dirty="0" smtClean="0">
              <a:solidFill>
                <a:schemeClr val="tx1"/>
              </a:solidFill>
            </a:endParaRPr>
          </a:p>
          <a:p>
            <a:pPr marL="266700" lvl="1" indent="-266700"/>
            <a:r>
              <a:rPr lang="en-IN" b="1" dirty="0" smtClean="0">
                <a:solidFill>
                  <a:schemeClr val="tx1"/>
                </a:solidFill>
              </a:rPr>
              <a:t>United Kingdom </a:t>
            </a:r>
          </a:p>
          <a:p>
            <a:pPr marL="0" lvl="1" indent="0">
              <a:buNone/>
            </a:pPr>
            <a:endParaRPr lang="en-IN" b="1" dirty="0" smtClean="0">
              <a:solidFill>
                <a:schemeClr val="tx1"/>
              </a:solidFill>
            </a:endParaRPr>
          </a:p>
          <a:p>
            <a:pPr marL="723900" lvl="2">
              <a:buFont typeface="Arial" panose="020B0604020202020204" pitchFamily="34" charset="0"/>
              <a:buChar char="•"/>
            </a:pPr>
            <a:r>
              <a:rPr lang="en-IN" dirty="0" smtClean="0"/>
              <a:t>‘Rollback’ facility available </a:t>
            </a:r>
            <a:endParaRPr lang="en-IN" dirty="0" smtClean="0">
              <a:solidFill>
                <a:schemeClr val="tx1"/>
              </a:solidFill>
            </a:endParaRPr>
          </a:p>
          <a:p>
            <a:pPr marL="723900" lvl="1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723900" lvl="1">
              <a:buFont typeface="Arial" panose="020B0604020202020204" pitchFamily="34" charset="0"/>
              <a:buChar char="•"/>
            </a:pPr>
            <a:r>
              <a:rPr lang="en-IN" dirty="0" smtClean="0"/>
              <a:t>Her Majesty Revenue and Customs (HMRC) recommends having bilateral APA</a:t>
            </a:r>
            <a:endParaRPr lang="en-IN" dirty="0" smtClean="0">
              <a:solidFill>
                <a:schemeClr val="tx1"/>
              </a:solidFill>
            </a:endParaRPr>
          </a:p>
          <a:p>
            <a:pPr marL="723900" lvl="2" algn="just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723900" lvl="2" algn="just">
              <a:buFont typeface="Arial" panose="020B0604020202020204" pitchFamily="34" charset="0"/>
              <a:buChar char="•"/>
            </a:pPr>
            <a:r>
              <a:rPr lang="en-IN" dirty="0" smtClean="0"/>
              <a:t>Even on receipt of unilateral APA, HMRC </a:t>
            </a:r>
            <a:r>
              <a:rPr lang="en-IN" dirty="0"/>
              <a:t>may communicate with the other </a:t>
            </a:r>
            <a:r>
              <a:rPr lang="en-IN" dirty="0" smtClean="0"/>
              <a:t>Administration (where tax treaty exists) to </a:t>
            </a:r>
            <a:r>
              <a:rPr lang="en-IN" dirty="0"/>
              <a:t>ascertain </a:t>
            </a:r>
            <a:r>
              <a:rPr lang="en-IN" dirty="0" smtClean="0"/>
              <a:t>entering </a:t>
            </a:r>
            <a:r>
              <a:rPr lang="en-IN" dirty="0"/>
              <a:t>into a bilateral APA </a:t>
            </a:r>
            <a:r>
              <a:rPr lang="en-IN" dirty="0" smtClean="0"/>
              <a:t>process</a:t>
            </a:r>
            <a:r>
              <a:rPr lang="en-IN" dirty="0"/>
              <a:t> </a:t>
            </a:r>
            <a:r>
              <a:rPr lang="en-IN" dirty="0" smtClean="0"/>
              <a:t>unless </a:t>
            </a:r>
          </a:p>
          <a:p>
            <a:pPr marL="952500" lvl="3" indent="0" algn="just">
              <a:buNone/>
            </a:pPr>
            <a:r>
              <a:rPr lang="en-IN" sz="1200" dirty="0" smtClean="0"/>
              <a:t>-  Unnecessary delay caused due to bilateral process</a:t>
            </a:r>
          </a:p>
          <a:p>
            <a:pPr marL="1123950" lvl="3" indent="-171450" algn="just">
              <a:buFontTx/>
              <a:buChar char="-"/>
            </a:pPr>
            <a:r>
              <a:rPr lang="en-IN" sz="1200" dirty="0" smtClean="0"/>
              <a:t>No APA process in other jurisdiction </a:t>
            </a:r>
          </a:p>
          <a:p>
            <a:pPr marL="952500" lvl="3" indent="0" algn="just">
              <a:buNone/>
            </a:pPr>
            <a:endParaRPr lang="en-IN" sz="1200" dirty="0" smtClean="0"/>
          </a:p>
          <a:p>
            <a:pPr marL="723900" lvl="2" algn="just">
              <a:buFont typeface="Arial" panose="020B0604020202020204" pitchFamily="34" charset="0"/>
              <a:buChar char="•"/>
            </a:pPr>
            <a:r>
              <a:rPr lang="en-IN" dirty="0" smtClean="0"/>
              <a:t>Alternatively, HMRC’s </a:t>
            </a:r>
            <a:r>
              <a:rPr lang="en-IN" dirty="0"/>
              <a:t>ability to give effect to a mutual agreement reached with a treaty partner to eliminate double taxation under the terms of a treaty will not be restricted by the terms of a unilateral APA.</a:t>
            </a:r>
            <a:endParaRPr lang="en-IN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6351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>
                <a:solidFill>
                  <a:srgbClr val="2BAFFF"/>
                </a:solidFill>
                <a:latin typeface="+mn-lt"/>
              </a:rPr>
              <a:t>Implications/Some comments</a:t>
            </a:r>
            <a:endParaRPr lang="en-GB" cap="small" dirty="0">
              <a:solidFill>
                <a:srgbClr val="2BAFFF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0" y="1447800"/>
            <a:ext cx="8051800" cy="4876800"/>
          </a:xfrm>
        </p:spPr>
        <p:txBody>
          <a:bodyPr>
            <a:norm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IN" sz="1600" dirty="0" smtClean="0"/>
              <a:t>Efficiency </a:t>
            </a:r>
            <a:r>
              <a:rPr lang="en-IN" sz="1600" dirty="0"/>
              <a:t>in </a:t>
            </a:r>
            <a:r>
              <a:rPr lang="en-IN" sz="1600" dirty="0" smtClean="0"/>
              <a:t>reducing transfer </a:t>
            </a:r>
            <a:r>
              <a:rPr lang="en-IN" sz="1600" dirty="0"/>
              <a:t>pricing </a:t>
            </a:r>
            <a:r>
              <a:rPr lang="en-IN" sz="1600" dirty="0" smtClean="0"/>
              <a:t>related disputes </a:t>
            </a:r>
            <a:endParaRPr lang="en-IN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IN" sz="1600" dirty="0" smtClean="0"/>
              <a:t>MAP </a:t>
            </a:r>
            <a:r>
              <a:rPr lang="en-IN" sz="1600" dirty="0"/>
              <a:t>versus </a:t>
            </a:r>
            <a:r>
              <a:rPr lang="en-IN" sz="1600" dirty="0" smtClean="0"/>
              <a:t>APA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dirty="0" smtClean="0"/>
              <a:t>MAP wider recourse covering all issues under tax treaty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dirty="0"/>
              <a:t>No rollback of APA for an year for which MAP is </a:t>
            </a:r>
            <a:r>
              <a:rPr lang="en-IN" dirty="0" smtClean="0"/>
              <a:t>concluded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dirty="0" smtClean="0"/>
              <a:t>For pending MAP request for any year under rollback of APA- either MAP or rollback to be chosen by taxpayer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dirty="0" smtClean="0"/>
              <a:t>Cases of economic taxation cannot be admitted under bilateral APA unless MAP Article exists in a tax treaty. </a:t>
            </a:r>
            <a:endParaRPr lang="en-IN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IN" sz="1600" dirty="0" smtClean="0">
                <a:solidFill>
                  <a:prstClr val="black"/>
                </a:solidFill>
              </a:rPr>
              <a:t>Some Concern</a:t>
            </a:r>
            <a:endParaRPr lang="en-IN" sz="1600" dirty="0">
              <a:solidFill>
                <a:prstClr val="black"/>
              </a:solidFill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dirty="0" smtClean="0"/>
              <a:t>Business </a:t>
            </a:r>
            <a:r>
              <a:rPr lang="en-IN" dirty="0"/>
              <a:t>Information shared with APA team during APA procedure can be shared with field officers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457200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IN" dirty="0" smtClean="0"/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59792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ChangeArrowheads="1"/>
          </p:cNvSpPr>
          <p:nvPr/>
        </p:nvSpPr>
        <p:spPr bwMode="auto">
          <a:xfrm>
            <a:off x="3276600" y="3733800"/>
            <a:ext cx="2209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6BC4FF"/>
                </a:solidFill>
                <a:latin typeface="Khaitan" pitchFamily="50" charset="0"/>
                <a:ea typeface="ＭＳ Ｐゴシック" pitchFamily="34" charset="-128"/>
                <a:cs typeface="Times New Roman" pitchFamily="18" charset="0"/>
              </a:rPr>
              <a:t>www.khaitanco.com</a:t>
            </a:r>
          </a:p>
          <a:p>
            <a:pPr eaLnBrk="1" hangingPunct="1"/>
            <a:endParaRPr lang="en-US" altLang="en-US" sz="1200">
              <a:solidFill>
                <a:srgbClr val="6BC4FF"/>
              </a:solidFill>
              <a:latin typeface="Khaitan" pitchFamily="50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en-US" altLang="en-US" sz="1200">
              <a:solidFill>
                <a:srgbClr val="EAEAEA"/>
              </a:solidFill>
              <a:latin typeface="Khaitan" pitchFamily="50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1219200" y="5546725"/>
            <a:ext cx="7162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GB" altLang="en-US" sz="900">
                <a:solidFill>
                  <a:prstClr val="white"/>
                </a:solidFill>
                <a:latin typeface="Khaitan" pitchFamily="50" charset="0"/>
                <a:cs typeface="Angsana New" pitchFamily="18" charset="-34"/>
              </a:rPr>
              <a:t>Khaitan &amp; Co asserts its copyright as the author of this presentation.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GB" altLang="en-US" sz="900">
              <a:solidFill>
                <a:prstClr val="white"/>
              </a:solidFill>
              <a:latin typeface="Khaitan" pitchFamily="50" charset="0"/>
              <a:cs typeface="Angsana New" pitchFamily="18" charset="-34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GB" altLang="en-US" sz="900">
                <a:solidFill>
                  <a:prstClr val="white"/>
                </a:solidFill>
                <a:latin typeface="Khaitan" pitchFamily="50" charset="0"/>
                <a:cs typeface="Angsana New" pitchFamily="18" charset="-34"/>
              </a:rPr>
              <a:t>The contents of this presentation are for informational purposes only. Khaitan &amp; Co disclaims  all liability to any person for any loss or damage caused by reliance on any part of this presentation</a:t>
            </a:r>
            <a:r>
              <a:rPr lang="en-GB" altLang="en-US" sz="800">
                <a:solidFill>
                  <a:prstClr val="white"/>
                </a:solidFill>
                <a:latin typeface="Khaitan Light" pitchFamily="50" charset="0"/>
                <a:cs typeface="Angsana New" pitchFamily="18" charset="-3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12440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>
                <a:solidFill>
                  <a:srgbClr val="2BAFFF"/>
                </a:solidFill>
                <a:latin typeface="+mn-lt"/>
              </a:rPr>
              <a:t>Contents </a:t>
            </a:r>
            <a:endParaRPr lang="en-GB" cap="small" dirty="0">
              <a:solidFill>
                <a:srgbClr val="2BAFFF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400" y="1314454"/>
            <a:ext cx="846777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endParaRPr lang="en-US" sz="1400" b="1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400" b="1" dirty="0" smtClean="0">
                <a:latin typeface="+mj-lt"/>
              </a:rPr>
              <a:t>1. </a:t>
            </a:r>
            <a:r>
              <a:rPr lang="en-US" sz="1600" b="1" dirty="0" smtClean="0">
                <a:latin typeface="+mj-lt"/>
              </a:rPr>
              <a:t>Background of APAs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>
                <a:latin typeface="+mj-lt"/>
              </a:rPr>
              <a:t>2. Genesis of APAs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+mn-lt"/>
              </a:rPr>
              <a:t>Objective </a:t>
            </a:r>
            <a:r>
              <a:rPr lang="en-US" sz="1600" dirty="0">
                <a:latin typeface="+mn-lt"/>
              </a:rPr>
              <a:t>of APA </a:t>
            </a:r>
            <a:r>
              <a:rPr lang="en-US" sz="1600" dirty="0" smtClean="0">
                <a:latin typeface="+mn-lt"/>
              </a:rPr>
              <a:t>scheme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+mn-lt"/>
              </a:rPr>
              <a:t>Meaning of APA</a:t>
            </a:r>
            <a:endParaRPr lang="en-US" sz="1600" dirty="0">
              <a:latin typeface="+mn-lt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>
                <a:latin typeface="+mj-lt"/>
              </a:rPr>
              <a:t>2. Types of APA</a:t>
            </a:r>
            <a:endParaRPr lang="en-US" sz="1600" b="1" dirty="0">
              <a:latin typeface="+mj-lt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>
                <a:latin typeface="+mn-lt"/>
              </a:rPr>
              <a:t>3. Key Features of APAs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+mn-lt"/>
              </a:rPr>
              <a:t>Eligibility to enter into APA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+mn-lt"/>
              </a:rPr>
              <a:t>Scope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+mn-lt"/>
              </a:rPr>
              <a:t>Binding Effect 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+mn-lt"/>
              </a:rPr>
              <a:t>Validity Period 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+mn-lt"/>
              </a:rPr>
              <a:t>Rollback Provisions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>
                <a:latin typeface="+mn-lt"/>
              </a:rPr>
              <a:t>4. Stages of APA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600" b="1" dirty="0" smtClean="0">
                <a:latin typeface="+mn-lt"/>
              </a:rPr>
              <a:t>5. Changes to an APA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600" b="1" dirty="0">
                <a:latin typeface="+mn-lt"/>
              </a:rPr>
              <a:t>6</a:t>
            </a:r>
            <a:r>
              <a:rPr lang="en-US" sz="1600" b="1" dirty="0" smtClean="0">
                <a:latin typeface="+mn-lt"/>
              </a:rPr>
              <a:t>. International Perspective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600" b="1" dirty="0">
                <a:latin typeface="+mn-lt"/>
              </a:rPr>
              <a:t>7</a:t>
            </a:r>
            <a:r>
              <a:rPr lang="en-US" sz="1600" b="1" dirty="0" smtClean="0">
                <a:latin typeface="+mn-lt"/>
              </a:rPr>
              <a:t>. Implications/Some Comments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75860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>
                <a:solidFill>
                  <a:srgbClr val="2BAFFF"/>
                </a:solidFill>
              </a:rPr>
              <a:t>Background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0" y="1000919"/>
            <a:ext cx="8420100" cy="4066381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IN" sz="1500" b="1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sz="2500" b="1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56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Transfer Pricing </a:t>
            </a:r>
          </a:p>
          <a:p>
            <a:endParaRPr lang="en-IN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48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Specific regime for tax on transactions between ‘associated enterprises’ (AEs)</a:t>
            </a:r>
            <a:endParaRPr lang="en-IN" sz="4800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4800" dirty="0" smtClean="0">
                <a:ea typeface="Times New Roman" panose="02020603050405020304" pitchFamily="18" charset="0"/>
              </a:rPr>
              <a:t>AEs</a:t>
            </a:r>
          </a:p>
          <a:p>
            <a:pPr lvl="1" indent="0" algn="just">
              <a:buNone/>
            </a:pPr>
            <a:endParaRPr lang="en-IN" sz="4800" dirty="0" smtClean="0">
              <a:ea typeface="Times New Roman" panose="02020603050405020304" pitchFamily="18" charset="0"/>
            </a:endParaRP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IN" sz="4800" dirty="0" smtClean="0">
                <a:ea typeface="Times New Roman" panose="02020603050405020304" pitchFamily="18" charset="0"/>
              </a:rPr>
              <a:t>A Co. participating directly or indirectly or through one or more intermediaries in the management, control, or capital of B Co.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IN" sz="4800" dirty="0" smtClean="0">
                <a:ea typeface="Times New Roman" panose="02020603050405020304" pitchFamily="18" charset="0"/>
              </a:rPr>
              <a:t>A Co. &amp; B. Co have common parent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IN" sz="48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A Co. holds directly or indirectly 26% or more of voting power of B Co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IN" sz="4800" dirty="0" smtClean="0">
                <a:ea typeface="Times New Roman" panose="02020603050405020304" pitchFamily="18" charset="0"/>
              </a:rPr>
              <a:t>A Co. guaranteeing 10% or more of borrowed capital of B Co.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IN" sz="4800" dirty="0" smtClean="0">
                <a:ea typeface="Times New Roman" panose="02020603050405020304" pitchFamily="18" charset="0"/>
              </a:rPr>
              <a:t>A Co. appoints 50% or more of Board of directors of B Co., or 1 or more executive directors of B Co.</a:t>
            </a:r>
          </a:p>
          <a:p>
            <a:pPr lvl="2" indent="0" algn="just">
              <a:buNone/>
            </a:pPr>
            <a:endParaRPr lang="en-IN" sz="4800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48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Legal fiction- transaction between AEs as if they are independent parties.</a:t>
            </a:r>
            <a:endParaRPr lang="en-IN" sz="4800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sz="4800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4800" dirty="0" smtClean="0">
                <a:ea typeface="Times New Roman" panose="02020603050405020304" pitchFamily="18" charset="0"/>
              </a:rPr>
              <a:t>Income from ‘international transaction’ to be computed on ‘Arm’s Length Price’ (ALP) basis</a:t>
            </a:r>
          </a:p>
          <a:p>
            <a:pPr lvl="1" indent="0" algn="just">
              <a:buNone/>
            </a:pPr>
            <a:endParaRPr lang="en-IN" sz="4800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48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‘International Transaction’ means a transaction between two or more enterprises either or both of whom are non-residents </a:t>
            </a:r>
            <a:endParaRPr lang="en-IN" sz="4800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sz="4800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4800" dirty="0" smtClean="0">
                <a:ea typeface="Times New Roman" panose="02020603050405020304" pitchFamily="18" charset="0"/>
              </a:rPr>
              <a:t>ALP means price applied/ proposed to be applied between persons other than ‘associated enterprises’ in uncontrolled conditions</a:t>
            </a:r>
            <a:endParaRPr lang="en-IN" sz="4800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lvl="1" indent="0">
              <a:buNone/>
            </a:pPr>
            <a:endParaRPr lang="en-IN" sz="3000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266700" lvl="1" indent="-266700"/>
            <a:r>
              <a:rPr lang="en-IN" sz="5600" b="1" dirty="0" smtClean="0">
                <a:ea typeface="Times New Roman" panose="02020603050405020304" pitchFamily="18" charset="0"/>
              </a:rPr>
              <a:t>Significance</a:t>
            </a:r>
            <a:endParaRPr lang="en-IN" sz="3000" b="1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4800" dirty="0">
                <a:ea typeface="Times New Roman" panose="02020603050405020304" pitchFamily="18" charset="0"/>
              </a:rPr>
              <a:t>Huge tax </a:t>
            </a:r>
            <a:r>
              <a:rPr lang="en-IN" sz="4800" dirty="0" smtClean="0">
                <a:ea typeface="Times New Roman" panose="02020603050405020304" pitchFamily="18" charset="0"/>
              </a:rPr>
              <a:t>litigation on </a:t>
            </a:r>
            <a:r>
              <a:rPr lang="en-IN" sz="4800" dirty="0">
                <a:ea typeface="Times New Roman" panose="02020603050405020304" pitchFamily="18" charset="0"/>
              </a:rPr>
              <a:t>account of Transfer </a:t>
            </a:r>
            <a:r>
              <a:rPr lang="en-IN" sz="4800" dirty="0" smtClean="0">
                <a:ea typeface="Times New Roman" panose="02020603050405020304" pitchFamily="18" charset="0"/>
              </a:rPr>
              <a:t>Pricing (TP</a:t>
            </a:r>
            <a:r>
              <a:rPr lang="en-IN" sz="4800" dirty="0">
                <a:ea typeface="Times New Roman" panose="02020603050405020304" pitchFamily="18" charset="0"/>
              </a:rPr>
              <a:t>) </a:t>
            </a:r>
            <a:r>
              <a:rPr lang="en-IN" sz="4800" dirty="0" smtClean="0">
                <a:ea typeface="Times New Roman" panose="02020603050405020304" pitchFamily="18" charset="0"/>
              </a:rPr>
              <a:t>(ALP </a:t>
            </a:r>
            <a:r>
              <a:rPr lang="en-IN" sz="4800" dirty="0">
                <a:ea typeface="Times New Roman" panose="02020603050405020304" pitchFamily="18" charset="0"/>
              </a:rPr>
              <a:t>or manner of determination of </a:t>
            </a:r>
            <a:r>
              <a:rPr lang="en-IN" sz="4800" dirty="0" smtClean="0">
                <a:ea typeface="Times New Roman" panose="02020603050405020304" pitchFamily="18" charset="0"/>
              </a:rPr>
              <a:t>ALP)</a:t>
            </a:r>
            <a:endParaRPr lang="en-IN" sz="4800" dirty="0"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sz="4800" dirty="0" smtClean="0">
              <a:ea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4800" dirty="0" smtClean="0">
                <a:ea typeface="Times New Roman" panose="02020603050405020304" pitchFamily="18" charset="0"/>
              </a:rPr>
              <a:t>Approximately </a:t>
            </a:r>
            <a:r>
              <a:rPr lang="en-IN" sz="4800" dirty="0">
                <a:ea typeface="Times New Roman" panose="02020603050405020304" pitchFamily="18" charset="0"/>
              </a:rPr>
              <a:t>60% of tax disputes globally are on account of </a:t>
            </a:r>
            <a:r>
              <a:rPr lang="en-IN" sz="4800" dirty="0" smtClean="0">
                <a:ea typeface="Times New Roman" panose="02020603050405020304" pitchFamily="18" charset="0"/>
              </a:rPr>
              <a:t>TP</a:t>
            </a:r>
            <a:r>
              <a:rPr lang="en-IN" sz="1600" dirty="0" smtClean="0"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IN" sz="1500" dirty="0" smtClean="0">
              <a:ea typeface="Times New Roman" panose="02020603050405020304" pitchFamily="18" charset="0"/>
            </a:endParaRPr>
          </a:p>
          <a:p>
            <a:pPr lvl="1" indent="0">
              <a:buNone/>
            </a:pPr>
            <a:r>
              <a:rPr lang="en-IN" sz="1500" dirty="0" smtClean="0">
                <a:ea typeface="Times New Roman" panose="02020603050405020304" pitchFamily="18" charset="0"/>
              </a:rPr>
              <a:t> </a:t>
            </a:r>
            <a:endParaRPr lang="en-IN" sz="1500" dirty="0">
              <a:ea typeface="Times New Roman" panose="02020603050405020304" pitchFamily="18" charset="0"/>
            </a:endParaRPr>
          </a:p>
          <a:p>
            <a:pPr lvl="1" indent="0">
              <a:buNone/>
            </a:pPr>
            <a:endParaRPr lang="en-IN" sz="1500" dirty="0"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5880099"/>
            <a:ext cx="7277100" cy="531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ea typeface="Times New Roman" panose="02020603050405020304" pitchFamily="18" charset="0"/>
              </a:rPr>
              <a:t>APA regime intends to attack root cause of TP </a:t>
            </a:r>
            <a:r>
              <a:rPr lang="en-IN" dirty="0" smtClean="0">
                <a:ea typeface="Times New Roman" panose="02020603050405020304" pitchFamily="18" charset="0"/>
              </a:rPr>
              <a:t>disputes to provide ‘tax certainty’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5727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>
                <a:solidFill>
                  <a:srgbClr val="2BAFFF"/>
                </a:solidFill>
                <a:latin typeface="+mn-lt"/>
              </a:rPr>
              <a:t>GENESIS </a:t>
            </a:r>
            <a:endParaRPr lang="en-GB" cap="small" dirty="0">
              <a:solidFill>
                <a:srgbClr val="2BAFFF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6966" y="685800"/>
            <a:ext cx="831683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IN" sz="1400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IN" sz="1400" b="1" dirty="0" smtClean="0">
              <a:latin typeface="+mj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sz="1400" b="1" dirty="0" smtClean="0">
                <a:latin typeface="+mj-lt"/>
              </a:rPr>
              <a:t>Purpose of introducing APA scheme</a:t>
            </a:r>
          </a:p>
          <a:p>
            <a:pPr marL="622300" lvl="1" indent="-2667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1400" dirty="0">
                <a:latin typeface="+mj-lt"/>
              </a:rPr>
              <a:t>FM’s </a:t>
            </a:r>
            <a:r>
              <a:rPr lang="en-IN" sz="1400" dirty="0" smtClean="0">
                <a:latin typeface="+mj-lt"/>
              </a:rPr>
              <a:t>Budget Speech </a:t>
            </a:r>
            <a:r>
              <a:rPr lang="en-IN" sz="1400" dirty="0">
                <a:latin typeface="+mj-lt"/>
              </a:rPr>
              <a:t>2012- APA introduced to bring down tax litigation significantly and provide tax certainty to foreign investors</a:t>
            </a:r>
          </a:p>
          <a:p>
            <a:pPr marL="622300" lvl="1" indent="-2667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1400" dirty="0" smtClean="0">
                <a:latin typeface="+mj-lt"/>
              </a:rPr>
              <a:t>To provide ‘certainty’ and ‘unanimity’ of approach in determining ALP of ‘international transactions’ </a:t>
            </a:r>
          </a:p>
          <a:p>
            <a:pPr marL="622300" lvl="1" indent="-2667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1400" dirty="0" smtClean="0">
                <a:latin typeface="+mj-lt"/>
              </a:rPr>
              <a:t>Thus, to reduce tax litigation on account of TP</a:t>
            </a:r>
          </a:p>
          <a:p>
            <a:pPr marL="266700" lvl="1" indent="-2667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IN" sz="1400" b="1" dirty="0" smtClean="0">
                <a:latin typeface="+mj-lt"/>
              </a:rPr>
              <a:t>APA</a:t>
            </a:r>
          </a:p>
          <a:p>
            <a:pPr marL="622300" lvl="1" indent="-2667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1400" dirty="0">
                <a:latin typeface="+mj-lt"/>
              </a:rPr>
              <a:t>A</a:t>
            </a:r>
            <a:r>
              <a:rPr lang="en-IN" sz="1400" dirty="0" smtClean="0">
                <a:latin typeface="+mj-lt"/>
              </a:rPr>
              <a:t>n </a:t>
            </a:r>
            <a:r>
              <a:rPr lang="en-IN" sz="1400" dirty="0">
                <a:latin typeface="+mj-lt"/>
              </a:rPr>
              <a:t>agreement between </a:t>
            </a:r>
            <a:r>
              <a:rPr lang="en-IN" sz="1400" dirty="0" smtClean="0">
                <a:latin typeface="+mj-lt"/>
              </a:rPr>
              <a:t>‘tax payer’ (resident/non-resident) and CBDT determining ALP or manner of determination of ALP.</a:t>
            </a:r>
            <a:endParaRPr lang="en-US" sz="1400" dirty="0">
              <a:latin typeface="+mj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+mj-lt"/>
              </a:rPr>
              <a:t>Change in Tax Law</a:t>
            </a:r>
          </a:p>
          <a:p>
            <a:pPr marL="62230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</a:rPr>
              <a:t>Finance </a:t>
            </a:r>
            <a:r>
              <a:rPr lang="en-US" sz="1400" dirty="0">
                <a:latin typeface="+mj-lt"/>
              </a:rPr>
              <a:t>Act 2012 introduced section 92CC &amp; section 92CD </a:t>
            </a:r>
            <a:r>
              <a:rPr lang="en-US" sz="1400" dirty="0" smtClean="0">
                <a:latin typeface="+mj-lt"/>
              </a:rPr>
              <a:t>in IT Act to </a:t>
            </a:r>
            <a:r>
              <a:rPr lang="en-US" sz="1400" dirty="0">
                <a:latin typeface="+mj-lt"/>
              </a:rPr>
              <a:t>enable CBDT to enter into </a:t>
            </a:r>
            <a:r>
              <a:rPr lang="en-US" sz="1400" dirty="0" smtClean="0">
                <a:latin typeface="+mj-lt"/>
              </a:rPr>
              <a:t>APAs.</a:t>
            </a:r>
          </a:p>
          <a:p>
            <a:pPr marL="62230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K</a:t>
            </a:r>
            <a:r>
              <a:rPr lang="en-US" sz="1400" dirty="0" smtClean="0">
                <a:latin typeface="+mj-lt"/>
              </a:rPr>
              <a:t>ey features contained in section </a:t>
            </a:r>
            <a:r>
              <a:rPr lang="en-US" sz="1400" dirty="0">
                <a:solidFill>
                  <a:prstClr val="black"/>
                </a:solidFill>
                <a:latin typeface="Khaitan"/>
              </a:rPr>
              <a:t>92CC &amp; section 92CD </a:t>
            </a:r>
            <a:r>
              <a:rPr lang="en-US" sz="1400" dirty="0" smtClean="0">
                <a:solidFill>
                  <a:prstClr val="black"/>
                </a:solidFill>
                <a:latin typeface="Khaitan"/>
              </a:rPr>
              <a:t>of the IT Act lays out eligibility, scope, binding effect, validity period of APAs</a:t>
            </a:r>
          </a:p>
          <a:p>
            <a:pPr marL="622300" lvl="1" indent="-2667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</a:rPr>
              <a:t>Power </a:t>
            </a:r>
            <a:r>
              <a:rPr lang="en-US" sz="1400" dirty="0">
                <a:latin typeface="+mj-lt"/>
              </a:rPr>
              <a:t>delegated to CBDT to prescribe form, manner, and procedure </a:t>
            </a:r>
            <a:r>
              <a:rPr lang="en-US" sz="1400" dirty="0" smtClean="0">
                <a:latin typeface="+mj-lt"/>
              </a:rPr>
              <a:t>for entering into APA</a:t>
            </a:r>
            <a:r>
              <a:rPr lang="en-US" sz="1400" dirty="0" smtClean="0">
                <a:solidFill>
                  <a:prstClr val="black"/>
                </a:solidFill>
                <a:latin typeface="Khaitan"/>
              </a:rPr>
              <a:t>. </a:t>
            </a:r>
            <a:endParaRPr lang="en-US" sz="1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09805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92108123"/>
              </p:ext>
            </p:extLst>
          </p:nvPr>
        </p:nvGraphicFramePr>
        <p:xfrm>
          <a:off x="0" y="171450"/>
          <a:ext cx="9143999" cy="564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5787" y="5557838"/>
            <a:ext cx="8115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sz="1400" b="1" dirty="0" smtClean="0">
                <a:latin typeface="+mj-lt"/>
              </a:rPr>
              <a:t>Statistics</a:t>
            </a:r>
            <a:r>
              <a:rPr lang="en-GB" sz="1400" dirty="0" smtClean="0">
                <a:latin typeface="+mj-lt"/>
              </a:rPr>
              <a:t> </a:t>
            </a:r>
          </a:p>
          <a:p>
            <a:pPr marL="285750" lvl="0" indent="-285750"/>
            <a:r>
              <a:rPr lang="en-GB" sz="1400" dirty="0" smtClean="0">
                <a:latin typeface="+mj-lt"/>
              </a:rPr>
              <a:t>	As on December 11, 2015 </a:t>
            </a:r>
            <a:r>
              <a:rPr lang="en-GB" sz="1400" b="1" dirty="0" smtClean="0">
                <a:latin typeface="+mj-lt"/>
              </a:rPr>
              <a:t>31 APA’s signed </a:t>
            </a:r>
            <a:r>
              <a:rPr lang="en-GB" sz="1400" dirty="0" smtClean="0">
                <a:latin typeface="+mj-lt"/>
              </a:rPr>
              <a:t>of which 30 Unilateral, and 1 bilateral. </a:t>
            </a:r>
          </a:p>
          <a:p>
            <a:pPr marL="742950" lvl="1" indent="-285750"/>
            <a:r>
              <a:rPr lang="en-GB" sz="1400" dirty="0" smtClean="0">
                <a:latin typeface="+mj-lt"/>
              </a:rPr>
              <a:t>(Source: Press Information Bureau)</a:t>
            </a:r>
            <a:endParaRPr lang="en-IN" sz="1400" dirty="0" smtClean="0">
              <a:latin typeface="+mj-lt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920752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 smtClean="0">
                <a:solidFill>
                  <a:srgbClr val="2BAFFF"/>
                </a:solidFill>
                <a:latin typeface="+mn-lt"/>
              </a:rPr>
              <a:t>Key Features </a:t>
            </a:r>
            <a:endParaRPr lang="en-GB" cap="small" dirty="0">
              <a:solidFill>
                <a:srgbClr val="2BAFFF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1257300"/>
            <a:ext cx="8178800" cy="5033963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1600" b="1" dirty="0">
                <a:solidFill>
                  <a:schemeClr val="tx1"/>
                </a:solidFill>
                <a:ea typeface="Times New Roman" panose="02020603050405020304" pitchFamily="18" charset="0"/>
              </a:rPr>
              <a:t>Eligibility </a:t>
            </a:r>
            <a:r>
              <a:rPr lang="en-GB" sz="16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for APA </a:t>
            </a:r>
            <a:r>
              <a:rPr lang="en-GB" sz="16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[Section 92CC &amp; Rule </a:t>
            </a:r>
            <a:r>
              <a:rPr lang="en-GB" sz="1600" dirty="0">
                <a:solidFill>
                  <a:schemeClr val="tx1"/>
                </a:solidFill>
                <a:ea typeface="Times New Roman" panose="02020603050405020304" pitchFamily="18" charset="0"/>
              </a:rPr>
              <a:t>10F]  </a:t>
            </a:r>
            <a:endParaRPr lang="en-IN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ea typeface="Times New Roman" panose="02020603050405020304" pitchFamily="18" charset="0"/>
              </a:rPr>
              <a:t>Person who has entered into an international transaction </a:t>
            </a:r>
            <a:endParaRPr lang="en-GB" sz="1500" dirty="0" smtClean="0">
              <a:ea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500" dirty="0" smtClean="0">
                <a:ea typeface="Times New Roman" panose="02020603050405020304" pitchFamily="18" charset="0"/>
              </a:rPr>
              <a:t>Person </a:t>
            </a:r>
            <a:r>
              <a:rPr lang="en-GB" sz="1500" dirty="0">
                <a:solidFill>
                  <a:schemeClr val="tx1"/>
                </a:solidFill>
                <a:ea typeface="Times New Roman" panose="02020603050405020304" pitchFamily="18" charset="0"/>
              </a:rPr>
              <a:t>proposing to undertake international transaction </a:t>
            </a:r>
            <a:r>
              <a:rPr lang="en-GB" sz="1600" dirty="0">
                <a:solidFill>
                  <a:schemeClr val="tx1"/>
                </a:solidFill>
                <a:ea typeface="Times New Roman" panose="02020603050405020304" pitchFamily="18" charset="0"/>
              </a:rPr>
              <a:t> </a:t>
            </a:r>
            <a:endParaRPr lang="en-IN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1600" b="1" dirty="0">
                <a:solidFill>
                  <a:schemeClr val="tx1"/>
                </a:solidFill>
                <a:ea typeface="Times New Roman" panose="02020603050405020304" pitchFamily="18" charset="0"/>
              </a:rPr>
              <a:t>Scope </a:t>
            </a:r>
            <a:r>
              <a:rPr lang="en-GB" sz="16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of APA</a:t>
            </a:r>
            <a:r>
              <a:rPr lang="en-GB" sz="1600" dirty="0">
                <a:solidFill>
                  <a:schemeClr val="tx1"/>
                </a:solidFill>
                <a:ea typeface="Times New Roman" panose="02020603050405020304" pitchFamily="18" charset="0"/>
              </a:rPr>
              <a:t> </a:t>
            </a:r>
            <a:endParaRPr lang="en-IN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APAs </a:t>
            </a:r>
            <a:r>
              <a:rPr lang="en-GB" sz="1500" dirty="0">
                <a:solidFill>
                  <a:schemeClr val="tx1"/>
                </a:solidFill>
                <a:ea typeface="Times New Roman" panose="02020603050405020304" pitchFamily="18" charset="0"/>
              </a:rPr>
              <a:t>include determination of </a:t>
            </a:r>
            <a:r>
              <a:rPr lang="en-GB" sz="15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ALP or specifies </a:t>
            </a:r>
            <a:r>
              <a:rPr lang="en-GB" sz="1500" dirty="0">
                <a:solidFill>
                  <a:schemeClr val="tx1"/>
                </a:solidFill>
                <a:ea typeface="Times New Roman" panose="02020603050405020304" pitchFamily="18" charset="0"/>
              </a:rPr>
              <a:t>the manner in which </a:t>
            </a:r>
            <a:r>
              <a:rPr lang="en-GB" sz="15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ALP is to be </a:t>
            </a:r>
            <a:r>
              <a:rPr lang="en-GB" sz="1500" dirty="0">
                <a:solidFill>
                  <a:schemeClr val="tx1"/>
                </a:solidFill>
                <a:ea typeface="Times New Roman" panose="02020603050405020304" pitchFamily="18" charset="0"/>
              </a:rPr>
              <a:t>determined;</a:t>
            </a:r>
            <a:endParaRPr lang="en-IN" sz="15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ALP can </a:t>
            </a:r>
            <a:r>
              <a:rPr lang="en-GB" sz="1500" dirty="0">
                <a:solidFill>
                  <a:schemeClr val="tx1"/>
                </a:solidFill>
                <a:ea typeface="Times New Roman" panose="02020603050405020304" pitchFamily="18" charset="0"/>
              </a:rPr>
              <a:t>be determined as per any method prescribed under section </a:t>
            </a:r>
            <a:r>
              <a:rPr lang="en-GB" sz="15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92C for determination of ALP </a:t>
            </a:r>
            <a:r>
              <a:rPr lang="en-GB" sz="1500" dirty="0">
                <a:solidFill>
                  <a:schemeClr val="tx1"/>
                </a:solidFill>
                <a:ea typeface="Times New Roman" panose="02020603050405020304" pitchFamily="18" charset="0"/>
              </a:rPr>
              <a:t>along with necessary adjustments and variations. [section 92CC(2</a:t>
            </a:r>
            <a:r>
              <a:rPr lang="en-GB" sz="15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)]</a:t>
            </a:r>
            <a:endParaRPr lang="en-IN" sz="15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16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Binding </a:t>
            </a:r>
            <a:r>
              <a:rPr lang="en-IN" sz="1600" b="1" dirty="0">
                <a:solidFill>
                  <a:schemeClr val="tx1"/>
                </a:solidFill>
                <a:ea typeface="Times New Roman" panose="02020603050405020304" pitchFamily="18" charset="0"/>
              </a:rPr>
              <a:t>effect </a:t>
            </a:r>
            <a:r>
              <a:rPr lang="en-IN" sz="16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of APA</a:t>
            </a:r>
          </a:p>
          <a:p>
            <a:endParaRPr lang="en-IN" sz="1600" b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500" dirty="0" smtClean="0"/>
              <a:t>APA is b</a:t>
            </a:r>
            <a:r>
              <a:rPr lang="en-IN" sz="1500" dirty="0" smtClean="0">
                <a:solidFill>
                  <a:schemeClr val="tx1"/>
                </a:solidFill>
              </a:rPr>
              <a:t>inding on the person </a:t>
            </a:r>
            <a:r>
              <a:rPr lang="en-IN" sz="1500" dirty="0">
                <a:solidFill>
                  <a:schemeClr val="tx1"/>
                </a:solidFill>
              </a:rPr>
              <a:t>entering into international </a:t>
            </a:r>
            <a:r>
              <a:rPr lang="en-IN" sz="1500" dirty="0" smtClean="0">
                <a:solidFill>
                  <a:schemeClr val="tx1"/>
                </a:solidFill>
              </a:rPr>
              <a:t>transaction (taxpayer) </a:t>
            </a:r>
            <a:r>
              <a:rPr lang="en-IN" sz="1500" dirty="0">
                <a:solidFill>
                  <a:schemeClr val="tx1"/>
                </a:solidFill>
              </a:rPr>
              <a:t>and the </a:t>
            </a:r>
            <a:r>
              <a:rPr lang="en-IN" sz="1500" dirty="0" smtClean="0">
                <a:solidFill>
                  <a:schemeClr val="tx1"/>
                </a:solidFill>
              </a:rPr>
              <a:t>CIT (including </a:t>
            </a:r>
            <a:r>
              <a:rPr lang="en-IN" sz="1500" dirty="0">
                <a:solidFill>
                  <a:schemeClr val="tx1"/>
                </a:solidFill>
              </a:rPr>
              <a:t>income-tax authorities subordinate to him)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IN" sz="15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500" dirty="0">
                <a:solidFill>
                  <a:schemeClr val="tx1"/>
                </a:solidFill>
              </a:rPr>
              <a:t>Binding only in </a:t>
            </a:r>
            <a:r>
              <a:rPr lang="en-IN" sz="1500" dirty="0" smtClean="0">
                <a:solidFill>
                  <a:schemeClr val="tx1"/>
                </a:solidFill>
              </a:rPr>
              <a:t>respect of </a:t>
            </a:r>
            <a:r>
              <a:rPr lang="en-IN" sz="1500" dirty="0">
                <a:solidFill>
                  <a:schemeClr val="tx1"/>
                </a:solidFill>
              </a:rPr>
              <a:t>transaction in relation to which the </a:t>
            </a:r>
            <a:r>
              <a:rPr lang="en-IN" sz="1500" dirty="0" smtClean="0">
                <a:solidFill>
                  <a:schemeClr val="tx1"/>
                </a:solidFill>
              </a:rPr>
              <a:t>APA has </a:t>
            </a:r>
            <a:r>
              <a:rPr lang="en-IN" sz="1500" dirty="0">
                <a:solidFill>
                  <a:schemeClr val="tx1"/>
                </a:solidFill>
              </a:rPr>
              <a:t>been entered </a:t>
            </a:r>
            <a:r>
              <a:rPr lang="en-IN" sz="1500" dirty="0" smtClean="0">
                <a:solidFill>
                  <a:schemeClr val="tx1"/>
                </a:solidFill>
              </a:rPr>
              <a:t>into </a:t>
            </a:r>
            <a:endParaRPr lang="en-IN" sz="15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IN" sz="15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500" dirty="0"/>
              <a:t>N</a:t>
            </a:r>
            <a:r>
              <a:rPr lang="en-IN" sz="1500" dirty="0" smtClean="0">
                <a:solidFill>
                  <a:schemeClr val="tx1"/>
                </a:solidFill>
              </a:rPr>
              <a:t>ot </a:t>
            </a:r>
            <a:r>
              <a:rPr lang="en-IN" sz="1500" dirty="0">
                <a:solidFill>
                  <a:schemeClr val="tx1"/>
                </a:solidFill>
              </a:rPr>
              <a:t>binding if there is change in law or facts having a bearing on such APA.  [section 92CC(6)]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31028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>
                <a:solidFill>
                  <a:srgbClr val="2BAFFF"/>
                </a:solidFill>
              </a:rPr>
              <a:t>Key Features…</a:t>
            </a:r>
            <a:endParaRPr lang="en-IN" sz="1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800" y="1066801"/>
            <a:ext cx="8102600" cy="4699000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CBDT empowered </a:t>
            </a:r>
            <a:r>
              <a:rPr lang="en-IN" dirty="0">
                <a:solidFill>
                  <a:schemeClr val="tx1"/>
                </a:solidFill>
              </a:rPr>
              <a:t>to declare an APA </a:t>
            </a:r>
            <a:r>
              <a:rPr lang="en-IN" dirty="0" smtClean="0">
                <a:solidFill>
                  <a:schemeClr val="tx1"/>
                </a:solidFill>
              </a:rPr>
              <a:t>as </a:t>
            </a:r>
            <a:r>
              <a:rPr lang="en-IN" i="1" dirty="0" smtClean="0">
                <a:solidFill>
                  <a:schemeClr val="tx1"/>
                </a:solidFill>
              </a:rPr>
              <a:t>void </a:t>
            </a:r>
            <a:r>
              <a:rPr lang="en-IN" i="1" dirty="0">
                <a:solidFill>
                  <a:schemeClr val="tx1"/>
                </a:solidFill>
              </a:rPr>
              <a:t>ab initio</a:t>
            </a:r>
            <a:r>
              <a:rPr lang="en-IN" dirty="0">
                <a:solidFill>
                  <a:schemeClr val="tx1"/>
                </a:solidFill>
              </a:rPr>
              <a:t> if </a:t>
            </a:r>
            <a:r>
              <a:rPr lang="en-IN" dirty="0" smtClean="0">
                <a:solidFill>
                  <a:schemeClr val="tx1"/>
                </a:solidFill>
              </a:rPr>
              <a:t>APA </a:t>
            </a:r>
            <a:r>
              <a:rPr lang="en-IN" dirty="0">
                <a:solidFill>
                  <a:schemeClr val="tx1"/>
                </a:solidFill>
              </a:rPr>
              <a:t>has been obtained by </a:t>
            </a:r>
            <a:r>
              <a:rPr lang="en-IN" dirty="0" smtClean="0">
                <a:solidFill>
                  <a:schemeClr val="tx1"/>
                </a:solidFill>
              </a:rPr>
              <a:t>fraud </a:t>
            </a:r>
            <a:r>
              <a:rPr lang="en-IN" dirty="0">
                <a:solidFill>
                  <a:schemeClr val="tx1"/>
                </a:solidFill>
              </a:rPr>
              <a:t>or misrepresentation of facts. [section 92 CC(7</a:t>
            </a:r>
            <a:r>
              <a:rPr lang="en-IN" dirty="0" smtClean="0">
                <a:solidFill>
                  <a:schemeClr val="tx1"/>
                </a:solidFill>
              </a:rPr>
              <a:t>)]</a:t>
            </a:r>
          </a:p>
          <a:p>
            <a:pPr lvl="1" indent="0">
              <a:buNone/>
            </a:pPr>
            <a:endParaRPr lang="en-IN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Non-compliance </a:t>
            </a:r>
            <a:r>
              <a:rPr lang="en-IN" dirty="0">
                <a:solidFill>
                  <a:schemeClr val="tx1"/>
                </a:solidFill>
              </a:rPr>
              <a:t>with </a:t>
            </a:r>
            <a:r>
              <a:rPr lang="en-IN" dirty="0" smtClean="0">
                <a:solidFill>
                  <a:schemeClr val="tx1"/>
                </a:solidFill>
              </a:rPr>
              <a:t>terms </a:t>
            </a:r>
            <a:r>
              <a:rPr lang="en-IN" dirty="0">
                <a:solidFill>
                  <a:schemeClr val="tx1"/>
                </a:solidFill>
              </a:rPr>
              <a:t>of </a:t>
            </a:r>
            <a:r>
              <a:rPr lang="en-IN" dirty="0" smtClean="0">
                <a:solidFill>
                  <a:schemeClr val="tx1"/>
                </a:solidFill>
              </a:rPr>
              <a:t>APA </a:t>
            </a:r>
            <a:r>
              <a:rPr lang="en-IN" dirty="0">
                <a:solidFill>
                  <a:schemeClr val="tx1"/>
                </a:solidFill>
              </a:rPr>
              <a:t>including </a:t>
            </a:r>
            <a:r>
              <a:rPr lang="en-IN" dirty="0" smtClean="0">
                <a:solidFill>
                  <a:schemeClr val="tx1"/>
                </a:solidFill>
              </a:rPr>
              <a:t>‘critical assumptions’ </a:t>
            </a:r>
            <a:r>
              <a:rPr lang="en-IN" dirty="0">
                <a:solidFill>
                  <a:schemeClr val="tx1"/>
                </a:solidFill>
              </a:rPr>
              <a:t>may lead to cancellation of the APA. </a:t>
            </a:r>
            <a:endParaRPr lang="en-IN" dirty="0" smtClean="0">
              <a:solidFill>
                <a:schemeClr val="tx1"/>
              </a:solidFill>
            </a:endParaRPr>
          </a:p>
          <a:p>
            <a:pPr lvl="1" indent="0">
              <a:buNone/>
            </a:pPr>
            <a:endParaRPr lang="en-IN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Transactions </a:t>
            </a:r>
            <a:r>
              <a:rPr lang="en-IN" dirty="0">
                <a:solidFill>
                  <a:schemeClr val="tx1"/>
                </a:solidFill>
              </a:rPr>
              <a:t>covered under APA not subject to regular audit </a:t>
            </a:r>
            <a:r>
              <a:rPr lang="en-IN" dirty="0" smtClean="0">
                <a:solidFill>
                  <a:schemeClr val="tx1"/>
                </a:solidFill>
              </a:rPr>
              <a:t>by Transfer </a:t>
            </a:r>
            <a:r>
              <a:rPr lang="en-IN" dirty="0">
                <a:solidFill>
                  <a:schemeClr val="tx1"/>
                </a:solidFill>
              </a:rPr>
              <a:t>Pricing </a:t>
            </a:r>
            <a:r>
              <a:rPr lang="en-IN" dirty="0" smtClean="0">
                <a:solidFill>
                  <a:schemeClr val="tx1"/>
                </a:solidFill>
              </a:rPr>
              <a:t>Officer (</a:t>
            </a:r>
            <a:r>
              <a:rPr lang="en-IN" dirty="0" err="1" smtClean="0">
                <a:solidFill>
                  <a:schemeClr val="tx1"/>
                </a:solidFill>
              </a:rPr>
              <a:t>i.e</a:t>
            </a:r>
            <a:r>
              <a:rPr lang="en-IN" dirty="0" smtClean="0">
                <a:solidFill>
                  <a:schemeClr val="tx1"/>
                </a:solidFill>
              </a:rPr>
              <a:t> TP assessment proceedings). </a:t>
            </a:r>
            <a:endParaRPr lang="en-I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marL="552450" lvl="1" indent="-285750"/>
            <a:r>
              <a:rPr lang="en-IN" b="1" dirty="0" smtClean="0">
                <a:ea typeface="Times New Roman" panose="02020603050405020304" pitchFamily="18" charset="0"/>
              </a:rPr>
              <a:t>Validity </a:t>
            </a:r>
            <a:r>
              <a:rPr lang="en-IN" b="1" dirty="0">
                <a:ea typeface="Times New Roman" panose="02020603050405020304" pitchFamily="18" charset="0"/>
              </a:rPr>
              <a:t>Period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Valid </a:t>
            </a:r>
            <a:r>
              <a:rPr lang="en-IN" dirty="0"/>
              <a:t>for a period specified in </a:t>
            </a:r>
            <a:r>
              <a:rPr lang="en-IN" dirty="0" smtClean="0"/>
              <a:t>APA, but </a:t>
            </a:r>
            <a:r>
              <a:rPr lang="en-IN" dirty="0"/>
              <a:t>not to exceed 5 consecutive </a:t>
            </a:r>
            <a:r>
              <a:rPr lang="en-IN" dirty="0" smtClean="0"/>
              <a:t>financial years </a:t>
            </a:r>
            <a:r>
              <a:rPr lang="en-IN" dirty="0"/>
              <a:t>[Section 92CC(4</a:t>
            </a:r>
            <a:r>
              <a:rPr lang="en-IN" dirty="0" smtClean="0"/>
              <a:t>)]</a:t>
            </a:r>
          </a:p>
          <a:p>
            <a:pPr lvl="1" indent="0">
              <a:buNone/>
            </a:pPr>
            <a:endParaRPr lang="en-IN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APA can be extended/renewed for further period </a:t>
            </a:r>
            <a:r>
              <a:rPr lang="en-IN" dirty="0" smtClean="0"/>
              <a:t>of upto 5 years</a:t>
            </a:r>
            <a:endParaRPr lang="en-IN" dirty="0" smtClean="0"/>
          </a:p>
          <a:p>
            <a:pPr lvl="1" indent="0"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041400" y="5500291"/>
            <a:ext cx="7277100" cy="531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ea typeface="Times New Roman" panose="02020603050405020304" pitchFamily="18" charset="0"/>
              </a:rPr>
              <a:t>Application for APA can be withdrawn anytime before finalisation of terms  of APA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2942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>
                <a:solidFill>
                  <a:srgbClr val="2BAFFF"/>
                </a:solidFill>
              </a:rPr>
              <a:t>…Key Features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1066800"/>
            <a:ext cx="8089900" cy="5334000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1600" b="1" dirty="0">
                <a:solidFill>
                  <a:schemeClr val="tx1"/>
                </a:solidFill>
              </a:rPr>
              <a:t>Rollback of APA </a:t>
            </a:r>
            <a:r>
              <a:rPr lang="en-IN" sz="1600" b="1" dirty="0" smtClean="0">
                <a:solidFill>
                  <a:schemeClr val="tx1"/>
                </a:solidFill>
              </a:rPr>
              <a:t>[Section 92CC (9A)]</a:t>
            </a:r>
          </a:p>
          <a:p>
            <a:endParaRPr lang="en-IN" sz="1400" b="1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/>
              <a:t>Rollback of </a:t>
            </a:r>
            <a:r>
              <a:rPr lang="en-IN" dirty="0" smtClean="0"/>
              <a:t>APA can be for applying APA to ‘international transaction’ already undertaken </a:t>
            </a:r>
            <a:r>
              <a:rPr lang="en-IN" dirty="0"/>
              <a:t>4 preceding financial years[Rule 10MA and Rule 10RA</a:t>
            </a:r>
            <a:r>
              <a:rPr lang="en-IN" dirty="0" smtClean="0"/>
              <a:t>]</a:t>
            </a:r>
          </a:p>
          <a:p>
            <a:pPr marL="457200" lvl="2" indent="0">
              <a:buNone/>
            </a:pPr>
            <a:endParaRPr lang="en-IN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 smtClean="0"/>
              <a:t>Procedure contained in Rule 10RA</a:t>
            </a:r>
          </a:p>
          <a:p>
            <a:pPr marL="457200" lvl="2" indent="0">
              <a:buNone/>
            </a:pPr>
            <a:endParaRPr lang="en-IN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400" dirty="0" smtClean="0"/>
              <a:t>Pending Appeal (to the extent, it covers APA) to be withdrawn both by applicant and tax department </a:t>
            </a:r>
          </a:p>
          <a:p>
            <a:pPr marL="457200" lvl="2" indent="0">
              <a:buNone/>
            </a:pPr>
            <a:endParaRPr lang="en-IN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 smtClean="0"/>
              <a:t>Rollback available only - </a:t>
            </a:r>
          </a:p>
          <a:p>
            <a:pPr marL="457200" lvl="2" indent="0">
              <a:buNone/>
            </a:pPr>
            <a:endParaRPr lang="en-IN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400" dirty="0"/>
              <a:t>I</a:t>
            </a:r>
            <a:r>
              <a:rPr lang="en-IN" sz="1400" dirty="0" smtClean="0"/>
              <a:t>n respect of ‘same’ international transaction to which APA applies</a:t>
            </a:r>
          </a:p>
          <a:p>
            <a:pPr marL="1371600" lvl="3" indent="0">
              <a:buNone/>
            </a:pPr>
            <a:endParaRPr lang="en-IN" sz="1400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400" dirty="0" smtClean="0"/>
              <a:t>If return for rollback year has been furnished by the applicant before due date</a:t>
            </a:r>
          </a:p>
          <a:p>
            <a:pPr marL="1371600" lvl="3" indent="0">
              <a:buNone/>
            </a:pPr>
            <a:endParaRPr lang="en-IN" sz="1400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400" dirty="0" smtClean="0"/>
              <a:t>If Rollback requested for all the years in which said international transaction has been undertaken by the applicant.</a:t>
            </a:r>
          </a:p>
          <a:p>
            <a:pPr marL="1371600" lvl="3" indent="0">
              <a:buNone/>
            </a:pPr>
            <a:endParaRPr lang="en-IN" sz="1400" dirty="0" smtClean="0">
              <a:solidFill>
                <a:srgbClr val="FF000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400" dirty="0" smtClean="0"/>
              <a:t>TP Report in respect of such international transaction furnished in accordance with section 92E </a:t>
            </a:r>
          </a:p>
          <a:p>
            <a:pPr marL="457200" lvl="2" indent="0">
              <a:buNone/>
            </a:pPr>
            <a:endParaRPr lang="en-IN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 smtClean="0"/>
              <a:t>Rollback not available if-</a:t>
            </a:r>
          </a:p>
          <a:p>
            <a:pPr marL="457200" lvl="2" indent="0">
              <a:buNone/>
            </a:pPr>
            <a:endParaRPr lang="en-IN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400" dirty="0" smtClean="0"/>
              <a:t>Determination of ALP for said year (for which rollback is sought) has been subject matter of appeal before ITAT and such appeal has been disposed of before signing of APA; or</a:t>
            </a:r>
          </a:p>
          <a:p>
            <a:pPr marL="1371600" lvl="3" indent="0">
              <a:buNone/>
            </a:pPr>
            <a:endParaRPr lang="en-IN" sz="1400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1400" dirty="0" smtClean="0"/>
              <a:t>Rollback has effect of reducing taxable income or increasing loss declared in the tax return for that year.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IN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IN" dirty="0"/>
          </a:p>
          <a:p>
            <a:endParaRPr lang="en-IN" sz="1400" b="1" dirty="0">
              <a:solidFill>
                <a:schemeClr val="tx1"/>
              </a:solidFill>
            </a:endParaRP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029551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small" dirty="0">
                <a:solidFill>
                  <a:srgbClr val="2BAFFF"/>
                </a:solidFill>
              </a:rPr>
              <a:t>Stages of apa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0" y="1181100"/>
            <a:ext cx="8089900" cy="4945063"/>
          </a:xfrm>
        </p:spPr>
        <p:txBody>
          <a:bodyPr>
            <a:normAutofit/>
          </a:bodyPr>
          <a:lstStyle/>
          <a:p>
            <a:pPr algn="ctr"/>
            <a:r>
              <a:rPr lang="en-IN" sz="1800" b="1" dirty="0" smtClean="0">
                <a:solidFill>
                  <a:schemeClr val="tx1"/>
                </a:solidFill>
              </a:rPr>
              <a:t>APA Process </a:t>
            </a:r>
            <a:endParaRPr lang="en-IN" sz="1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1400" y="4546600"/>
            <a:ext cx="7277100" cy="13081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 smtClean="0"/>
              <a:t>Key to success of APA Program</a:t>
            </a:r>
            <a:endParaRPr lang="en-I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dirty="0" smtClean="0"/>
              <a:t>Proper functional analysis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dirty="0"/>
              <a:t>D</a:t>
            </a:r>
            <a:r>
              <a:rPr lang="en-IN" sz="1600" dirty="0" smtClean="0"/>
              <a:t>etermination of TP methodology,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dirty="0"/>
              <a:t>E</a:t>
            </a:r>
            <a:r>
              <a:rPr lang="en-IN" sz="1600" dirty="0" smtClean="0"/>
              <a:t>xamination of ‘critical assumptions’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dirty="0"/>
              <a:t>S</a:t>
            </a:r>
            <a:r>
              <a:rPr lang="en-IN" sz="1600" dirty="0" smtClean="0"/>
              <a:t>pecify manner in which ALP is to be determined</a:t>
            </a:r>
            <a:endParaRPr lang="en-IN" sz="16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48555190"/>
              </p:ext>
            </p:extLst>
          </p:nvPr>
        </p:nvGraphicFramePr>
        <p:xfrm>
          <a:off x="622300" y="1689100"/>
          <a:ext cx="7912100" cy="240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03185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KCO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1_KCO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2_KCO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3_KCO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haitan Font">
      <a:majorFont>
        <a:latin typeface="Khaitan"/>
        <a:ea typeface=""/>
        <a:cs typeface=""/>
      </a:majorFont>
      <a:minorFont>
        <a:latin typeface="Khait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202AB1C3C1D949BAC8CD6DB6250065" ma:contentTypeVersion="0" ma:contentTypeDescription="Create a new document." ma:contentTypeScope="" ma:versionID="5e7bf973c55e60a79bbd0943fd3a6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D20AC-8B9B-4286-AA9C-271C15A240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341A9A-D6A2-46BE-92FD-B240453D6A01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F5F4DD2-FB00-420A-8326-90F2C665E4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6397</TotalTime>
  <Words>1567</Words>
  <Application>Microsoft Office PowerPoint</Application>
  <PresentationFormat>On-screen Show (4:3)</PresentationFormat>
  <Paragraphs>254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23</vt:i4>
      </vt:variant>
      <vt:variant>
        <vt:lpstr>Slide Titles</vt:lpstr>
      </vt:variant>
      <vt:variant>
        <vt:i4>15</vt:i4>
      </vt:variant>
    </vt:vector>
  </HeadingPairs>
  <TitlesOfParts>
    <vt:vector size="47" baseType="lpstr">
      <vt:lpstr>ＭＳ Ｐゴシック</vt:lpstr>
      <vt:lpstr>Angsana New</vt:lpstr>
      <vt:lpstr>Arial</vt:lpstr>
      <vt:lpstr>Calibri</vt:lpstr>
      <vt:lpstr>Courier New</vt:lpstr>
      <vt:lpstr>Khaitan</vt:lpstr>
      <vt:lpstr>Khaitan Light</vt:lpstr>
      <vt:lpstr>Times New Roman</vt:lpstr>
      <vt:lpstr>Wingdings</vt:lpstr>
      <vt:lpstr>2_Custom Design</vt:lpstr>
      <vt:lpstr>Office Theme</vt:lpstr>
      <vt:lpstr>Custom Design</vt:lpstr>
      <vt:lpstr>4_Custom Design</vt:lpstr>
      <vt:lpstr>1_Custom Design</vt:lpstr>
      <vt:lpstr>3_Custom Design</vt:lpstr>
      <vt:lpstr>1_Office Theme</vt:lpstr>
      <vt:lpstr>2_Office Theme</vt:lpstr>
      <vt:lpstr>5_Custom Design</vt:lpstr>
      <vt:lpstr>3_Office Theme</vt:lpstr>
      <vt:lpstr>4_Office Theme</vt:lpstr>
      <vt:lpstr>5_Office Theme</vt:lpstr>
      <vt:lpstr>6_Office Theme</vt:lpstr>
      <vt:lpstr>6_Custom Design</vt:lpstr>
      <vt:lpstr>7_Office Theme</vt:lpstr>
      <vt:lpstr>7_Custom Design</vt:lpstr>
      <vt:lpstr>8_Custom Design</vt:lpstr>
      <vt:lpstr>9_Custom Design</vt:lpstr>
      <vt:lpstr>8_Office Theme</vt:lpstr>
      <vt:lpstr>KCO Presentation Template</vt:lpstr>
      <vt:lpstr>1_KCO Presentation Template</vt:lpstr>
      <vt:lpstr>2_KCO Presentation Template</vt:lpstr>
      <vt:lpstr>3_KCO Presentation Template</vt:lpstr>
      <vt:lpstr>PowerPoint Presentation</vt:lpstr>
      <vt:lpstr>Contents </vt:lpstr>
      <vt:lpstr>Background </vt:lpstr>
      <vt:lpstr>GENESIS </vt:lpstr>
      <vt:lpstr>PowerPoint Presentation</vt:lpstr>
      <vt:lpstr>Key Features </vt:lpstr>
      <vt:lpstr>Key Features…</vt:lpstr>
      <vt:lpstr>…Key Features</vt:lpstr>
      <vt:lpstr>Stages of apa</vt:lpstr>
      <vt:lpstr> …Stages of apa</vt:lpstr>
      <vt:lpstr>Changes to an apa</vt:lpstr>
      <vt:lpstr>…Changes to an apa</vt:lpstr>
      <vt:lpstr>International Perspective</vt:lpstr>
      <vt:lpstr>Implications/Some comments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Khaitan &amp; Co</dc:creator>
  <cp:lastModifiedBy>Khaitan &amp; Co</cp:lastModifiedBy>
  <cp:revision>780</cp:revision>
  <cp:lastPrinted>2016-01-14T17:35:43Z</cp:lastPrinted>
  <dcterms:created xsi:type="dcterms:W3CDTF">2012-01-11T09:53:43Z</dcterms:created>
  <dcterms:modified xsi:type="dcterms:W3CDTF">2016-01-14T17:43:39Z</dcterms:modified>
</cp:coreProperties>
</file>